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sldIdLst>
    <p:sldId id="702" r:id="rId2"/>
    <p:sldId id="922" r:id="rId3"/>
    <p:sldId id="549" r:id="rId4"/>
    <p:sldId id="938" r:id="rId5"/>
    <p:sldId id="940" r:id="rId6"/>
    <p:sldId id="948" r:id="rId7"/>
    <p:sldId id="830" r:id="rId8"/>
    <p:sldId id="941" r:id="rId9"/>
    <p:sldId id="918" r:id="rId10"/>
    <p:sldId id="916" r:id="rId11"/>
    <p:sldId id="949" r:id="rId12"/>
    <p:sldId id="942" r:id="rId13"/>
    <p:sldId id="950" r:id="rId14"/>
    <p:sldId id="943" r:id="rId15"/>
    <p:sldId id="952" r:id="rId16"/>
    <p:sldId id="944" r:id="rId17"/>
    <p:sldId id="953" r:id="rId18"/>
    <p:sldId id="945" r:id="rId19"/>
    <p:sldId id="954" r:id="rId20"/>
    <p:sldId id="947" r:id="rId21"/>
    <p:sldId id="955" r:id="rId22"/>
    <p:sldId id="946" r:id="rId23"/>
    <p:sldId id="956" r:id="rId24"/>
    <p:sldId id="939" r:id="rId25"/>
    <p:sldId id="935" r:id="rId26"/>
    <p:sldId id="840" r:id="rId27"/>
  </p:sldIdLst>
  <p:sldSz cx="20105688" cy="113109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1" userDrawn="1">
          <p15:clr>
            <a:srgbClr val="A4A3A4"/>
          </p15:clr>
        </p15:guide>
        <p15:guide id="2" pos="481" userDrawn="1">
          <p15:clr>
            <a:srgbClr val="A4A3A4"/>
          </p15:clr>
        </p15:guide>
        <p15:guide id="3" pos="119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3BAE"/>
    <a:srgbClr val="05B0F0"/>
    <a:srgbClr val="6442C4"/>
    <a:srgbClr val="6376E7"/>
    <a:srgbClr val="61AFF6"/>
    <a:srgbClr val="000000"/>
    <a:srgbClr val="00AEFF"/>
    <a:srgbClr val="4DB2D2"/>
    <a:srgbClr val="FF4D73"/>
    <a:srgbClr val="0041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51"/>
    <p:restoredTop sz="84848"/>
  </p:normalViewPr>
  <p:slideViewPr>
    <p:cSldViewPr snapToGrid="0" snapToObjects="1">
      <p:cViewPr varScale="1">
        <p:scale>
          <a:sx n="38" d="100"/>
          <a:sy n="38" d="100"/>
        </p:scale>
        <p:origin x="1122" y="84"/>
      </p:cViewPr>
      <p:guideLst>
        <p:guide orient="horz" pos="1521"/>
        <p:guide pos="481"/>
        <p:guide pos="1193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C58-D549-B289-282A5131C081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Proxima Nova" panose="02000506030000020004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Self-service клиенты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10404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58-D549-B289-282A5131C08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rgbClr val="42AFFC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Proxima Nova" panose="02000506030000020004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Self-service клиенты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12900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C58-D549-B289-282A5131C08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rgbClr val="0041B4"/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Proxima Nova" panose="02000506030000020004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Self-service клиенты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17100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C58-D549-B289-282A5131C0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44563072"/>
        <c:axId val="744968320"/>
      </c:barChart>
      <c:catAx>
        <c:axId val="74456307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44968320"/>
        <c:crosses val="autoZero"/>
        <c:auto val="1"/>
        <c:lblAlgn val="ctr"/>
        <c:lblOffset val="100"/>
        <c:noMultiLvlLbl val="0"/>
      </c:catAx>
      <c:valAx>
        <c:axId val="74496832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744563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16FC4F-249A-9347-B341-EDE8CC4DE3BB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C323FE-7B04-CC41-A0D2-0F448D63B5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43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507937" rtl="0" eaLnBrk="1" latinLnBrk="0" hangingPunct="1">
      <a:defRPr sz="1979" kern="1200">
        <a:solidFill>
          <a:schemeClr val="tx1"/>
        </a:solidFill>
        <a:latin typeface="+mn-lt"/>
        <a:ea typeface="+mn-ea"/>
        <a:cs typeface="+mn-cs"/>
      </a:defRPr>
    </a:lvl1pPr>
    <a:lvl2pPr marL="753969" algn="l" defTabSz="1507937" rtl="0" eaLnBrk="1" latinLnBrk="0" hangingPunct="1">
      <a:defRPr sz="1979" kern="1200">
        <a:solidFill>
          <a:schemeClr val="tx1"/>
        </a:solidFill>
        <a:latin typeface="+mn-lt"/>
        <a:ea typeface="+mn-ea"/>
        <a:cs typeface="+mn-cs"/>
      </a:defRPr>
    </a:lvl2pPr>
    <a:lvl3pPr marL="1507937" algn="l" defTabSz="1507937" rtl="0" eaLnBrk="1" latinLnBrk="0" hangingPunct="1">
      <a:defRPr sz="1979" kern="1200">
        <a:solidFill>
          <a:schemeClr val="tx1"/>
        </a:solidFill>
        <a:latin typeface="+mn-lt"/>
        <a:ea typeface="+mn-ea"/>
        <a:cs typeface="+mn-cs"/>
      </a:defRPr>
    </a:lvl3pPr>
    <a:lvl4pPr marL="2261906" algn="l" defTabSz="1507937" rtl="0" eaLnBrk="1" latinLnBrk="0" hangingPunct="1">
      <a:defRPr sz="1979" kern="1200">
        <a:solidFill>
          <a:schemeClr val="tx1"/>
        </a:solidFill>
        <a:latin typeface="+mn-lt"/>
        <a:ea typeface="+mn-ea"/>
        <a:cs typeface="+mn-cs"/>
      </a:defRPr>
    </a:lvl4pPr>
    <a:lvl5pPr marL="3015874" algn="l" defTabSz="1507937" rtl="0" eaLnBrk="1" latinLnBrk="0" hangingPunct="1">
      <a:defRPr sz="1979" kern="1200">
        <a:solidFill>
          <a:schemeClr val="tx1"/>
        </a:solidFill>
        <a:latin typeface="+mn-lt"/>
        <a:ea typeface="+mn-ea"/>
        <a:cs typeface="+mn-cs"/>
      </a:defRPr>
    </a:lvl5pPr>
    <a:lvl6pPr marL="3769843" algn="l" defTabSz="1507937" rtl="0" eaLnBrk="1" latinLnBrk="0" hangingPunct="1">
      <a:defRPr sz="1979" kern="1200">
        <a:solidFill>
          <a:schemeClr val="tx1"/>
        </a:solidFill>
        <a:latin typeface="+mn-lt"/>
        <a:ea typeface="+mn-ea"/>
        <a:cs typeface="+mn-cs"/>
      </a:defRPr>
    </a:lvl6pPr>
    <a:lvl7pPr marL="4523811" algn="l" defTabSz="1507937" rtl="0" eaLnBrk="1" latinLnBrk="0" hangingPunct="1">
      <a:defRPr sz="1979" kern="1200">
        <a:solidFill>
          <a:schemeClr val="tx1"/>
        </a:solidFill>
        <a:latin typeface="+mn-lt"/>
        <a:ea typeface="+mn-ea"/>
        <a:cs typeface="+mn-cs"/>
      </a:defRPr>
    </a:lvl7pPr>
    <a:lvl8pPr marL="5277780" algn="l" defTabSz="1507937" rtl="0" eaLnBrk="1" latinLnBrk="0" hangingPunct="1">
      <a:defRPr sz="1979" kern="1200">
        <a:solidFill>
          <a:schemeClr val="tx1"/>
        </a:solidFill>
        <a:latin typeface="+mn-lt"/>
        <a:ea typeface="+mn-ea"/>
        <a:cs typeface="+mn-cs"/>
      </a:defRPr>
    </a:lvl8pPr>
    <a:lvl9pPr marL="6031748" algn="l" defTabSz="1507937" rtl="0" eaLnBrk="1" latinLnBrk="0" hangingPunct="1">
      <a:defRPr sz="197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C323FE-7B04-CC41-A0D2-0F448D63B5D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294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5B3F18-ACDE-EB4E-9935-B0943DCF1C6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075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5B3F18-ACDE-EB4E-9935-B0943DCF1C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0917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5B3F18-ACDE-EB4E-9935-B0943DCF1C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75465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5B3F18-ACDE-EB4E-9935-B0943DCF1C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8547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5B3F18-ACDE-EB4E-9935-B0943DCF1C6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291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5B3F18-ACDE-EB4E-9935-B0943DCF1C6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6524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5B3F18-ACDE-EB4E-9935-B0943DCF1C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8813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5B3F18-ACDE-EB4E-9935-B0943DCF1C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64154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5B3F18-ACDE-EB4E-9935-B0943DCF1C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65451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5B3F18-ACDE-EB4E-9935-B0943DCF1C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31063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5B3F18-ACDE-EB4E-9935-B0943DCF1C6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912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5B3F18-ACDE-EB4E-9935-B0943DCF1C6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96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5B3F18-ACDE-EB4E-9935-B0943DCF1C64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4803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661150" y="1414463"/>
            <a:ext cx="6781800" cy="38163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5B3F18-ACDE-EB4E-9935-B0943DCF1C6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57619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15B3F18-ACDE-EB4E-9935-B0943DCF1C6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425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13211" y="1851120"/>
            <a:ext cx="15079266" cy="3937882"/>
          </a:xfrm>
        </p:spPr>
        <p:txBody>
          <a:bodyPr anchor="b"/>
          <a:lstStyle>
            <a:lvl1pPr algn="ctr">
              <a:defRPr sz="989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3211" y="5940861"/>
            <a:ext cx="15079266" cy="2730858"/>
          </a:xfrm>
        </p:spPr>
        <p:txBody>
          <a:bodyPr/>
          <a:lstStyle>
            <a:lvl1pPr marL="0" indent="0" algn="ctr">
              <a:buNone/>
              <a:defRPr sz="3958"/>
            </a:lvl1pPr>
            <a:lvl2pPr marL="753969" indent="0" algn="ctr">
              <a:buNone/>
              <a:defRPr sz="3298"/>
            </a:lvl2pPr>
            <a:lvl3pPr marL="1507937" indent="0" algn="ctr">
              <a:buNone/>
              <a:defRPr sz="2968"/>
            </a:lvl3pPr>
            <a:lvl4pPr marL="2261906" indent="0" algn="ctr">
              <a:buNone/>
              <a:defRPr sz="2639"/>
            </a:lvl4pPr>
            <a:lvl5pPr marL="3015874" indent="0" algn="ctr">
              <a:buNone/>
              <a:defRPr sz="2639"/>
            </a:lvl5pPr>
            <a:lvl6pPr marL="3769843" indent="0" algn="ctr">
              <a:buNone/>
              <a:defRPr sz="2639"/>
            </a:lvl6pPr>
            <a:lvl7pPr marL="4523811" indent="0" algn="ctr">
              <a:buNone/>
              <a:defRPr sz="2639"/>
            </a:lvl7pPr>
            <a:lvl8pPr marL="5277780" indent="0" algn="ctr">
              <a:buNone/>
              <a:defRPr sz="2639"/>
            </a:lvl8pPr>
            <a:lvl9pPr marL="6031748" indent="0" algn="ctr">
              <a:buNone/>
              <a:defRPr sz="2639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1957-467D-194A-AB04-C21A213B613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347F-92FB-F444-8A8E-596B4A7D0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302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1957-467D-194A-AB04-C21A213B613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347F-92FB-F444-8A8E-596B4A7D0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50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794" y="2819881"/>
            <a:ext cx="17341156" cy="4705035"/>
          </a:xfrm>
        </p:spPr>
        <p:txBody>
          <a:bodyPr anchor="b"/>
          <a:lstStyle>
            <a:lvl1pPr>
              <a:defRPr sz="989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794" y="7569428"/>
            <a:ext cx="17341156" cy="2474267"/>
          </a:xfrm>
        </p:spPr>
        <p:txBody>
          <a:bodyPr/>
          <a:lstStyle>
            <a:lvl1pPr marL="0" indent="0">
              <a:buNone/>
              <a:defRPr sz="3958">
                <a:solidFill>
                  <a:schemeClr val="tx1">
                    <a:tint val="75000"/>
                  </a:schemeClr>
                </a:solidFill>
              </a:defRPr>
            </a:lvl1pPr>
            <a:lvl2pPr marL="753969" indent="0">
              <a:buNone/>
              <a:defRPr sz="3298">
                <a:solidFill>
                  <a:schemeClr val="tx1">
                    <a:tint val="75000"/>
                  </a:schemeClr>
                </a:solidFill>
              </a:defRPr>
            </a:lvl2pPr>
            <a:lvl3pPr marL="1507937" indent="0">
              <a:buNone/>
              <a:defRPr sz="2968">
                <a:solidFill>
                  <a:schemeClr val="tx1">
                    <a:tint val="75000"/>
                  </a:schemeClr>
                </a:solidFill>
              </a:defRPr>
            </a:lvl3pPr>
            <a:lvl4pPr marL="2261906" indent="0">
              <a:buNone/>
              <a:defRPr sz="2639">
                <a:solidFill>
                  <a:schemeClr val="tx1">
                    <a:tint val="75000"/>
                  </a:schemeClr>
                </a:solidFill>
              </a:defRPr>
            </a:lvl4pPr>
            <a:lvl5pPr marL="3015874" indent="0">
              <a:buNone/>
              <a:defRPr sz="2639">
                <a:solidFill>
                  <a:schemeClr val="tx1">
                    <a:tint val="75000"/>
                  </a:schemeClr>
                </a:solidFill>
              </a:defRPr>
            </a:lvl5pPr>
            <a:lvl6pPr marL="3769843" indent="0">
              <a:buNone/>
              <a:defRPr sz="2639">
                <a:solidFill>
                  <a:schemeClr val="tx1">
                    <a:tint val="75000"/>
                  </a:schemeClr>
                </a:solidFill>
              </a:defRPr>
            </a:lvl6pPr>
            <a:lvl7pPr marL="4523811" indent="0">
              <a:buNone/>
              <a:defRPr sz="2639">
                <a:solidFill>
                  <a:schemeClr val="tx1">
                    <a:tint val="75000"/>
                  </a:schemeClr>
                </a:solidFill>
              </a:defRPr>
            </a:lvl7pPr>
            <a:lvl8pPr marL="5277780" indent="0">
              <a:buNone/>
              <a:defRPr sz="2639">
                <a:solidFill>
                  <a:schemeClr val="tx1">
                    <a:tint val="75000"/>
                  </a:schemeClr>
                </a:solidFill>
              </a:defRPr>
            </a:lvl8pPr>
            <a:lvl9pPr marL="6031748" indent="0">
              <a:buNone/>
              <a:defRPr sz="263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1957-467D-194A-AB04-C21A213B613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347F-92FB-F444-8A8E-596B4A7D0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1674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82266" y="3011014"/>
            <a:ext cx="8544917" cy="7176686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178505" y="3011014"/>
            <a:ext cx="8544917" cy="7176686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1957-467D-194A-AB04-C21A213B613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347F-92FB-F444-8A8E-596B4A7D0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15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885" y="602203"/>
            <a:ext cx="17341156" cy="218625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4885" y="2772751"/>
            <a:ext cx="8505648" cy="1358883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69" indent="0">
              <a:buNone/>
              <a:defRPr sz="3298" b="1"/>
            </a:lvl2pPr>
            <a:lvl3pPr marL="1507937" indent="0">
              <a:buNone/>
              <a:defRPr sz="2968" b="1"/>
            </a:lvl3pPr>
            <a:lvl4pPr marL="2261906" indent="0">
              <a:buNone/>
              <a:defRPr sz="2639" b="1"/>
            </a:lvl4pPr>
            <a:lvl5pPr marL="3015874" indent="0">
              <a:buNone/>
              <a:defRPr sz="2639" b="1"/>
            </a:lvl5pPr>
            <a:lvl6pPr marL="3769843" indent="0">
              <a:buNone/>
              <a:defRPr sz="2639" b="1"/>
            </a:lvl6pPr>
            <a:lvl7pPr marL="4523811" indent="0">
              <a:buNone/>
              <a:defRPr sz="2639" b="1"/>
            </a:lvl7pPr>
            <a:lvl8pPr marL="5277780" indent="0">
              <a:buNone/>
              <a:defRPr sz="2639" b="1"/>
            </a:lvl8pPr>
            <a:lvl9pPr marL="6031748" indent="0">
              <a:buNone/>
              <a:defRPr sz="2639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84885" y="4131634"/>
            <a:ext cx="8505648" cy="607701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178505" y="2772751"/>
            <a:ext cx="8547536" cy="1358883"/>
          </a:xfrm>
        </p:spPr>
        <p:txBody>
          <a:bodyPr anchor="b"/>
          <a:lstStyle>
            <a:lvl1pPr marL="0" indent="0">
              <a:buNone/>
              <a:defRPr sz="3958" b="1"/>
            </a:lvl1pPr>
            <a:lvl2pPr marL="753969" indent="0">
              <a:buNone/>
              <a:defRPr sz="3298" b="1"/>
            </a:lvl2pPr>
            <a:lvl3pPr marL="1507937" indent="0">
              <a:buNone/>
              <a:defRPr sz="2968" b="1"/>
            </a:lvl3pPr>
            <a:lvl4pPr marL="2261906" indent="0">
              <a:buNone/>
              <a:defRPr sz="2639" b="1"/>
            </a:lvl4pPr>
            <a:lvl5pPr marL="3015874" indent="0">
              <a:buNone/>
              <a:defRPr sz="2639" b="1"/>
            </a:lvl5pPr>
            <a:lvl6pPr marL="3769843" indent="0">
              <a:buNone/>
              <a:defRPr sz="2639" b="1"/>
            </a:lvl6pPr>
            <a:lvl7pPr marL="4523811" indent="0">
              <a:buNone/>
              <a:defRPr sz="2639" b="1"/>
            </a:lvl7pPr>
            <a:lvl8pPr marL="5277780" indent="0">
              <a:buNone/>
              <a:defRPr sz="2639" b="1"/>
            </a:lvl8pPr>
            <a:lvl9pPr marL="6031748" indent="0">
              <a:buNone/>
              <a:defRPr sz="2639" b="1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178505" y="4131634"/>
            <a:ext cx="8547536" cy="6077012"/>
          </a:xfrm>
        </p:spPr>
        <p:txBody>
          <a:bodyPr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1957-467D-194A-AB04-C21A213B613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347F-92FB-F444-8A8E-596B4A7D0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8325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1957-467D-194A-AB04-C21A213B613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347F-92FB-F444-8A8E-596B4A7D0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740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1957-467D-194A-AB04-C21A213B613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347F-92FB-F444-8A8E-596B4A7D0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554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886" y="754062"/>
            <a:ext cx="6484607" cy="2639219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47536" y="1628567"/>
            <a:ext cx="10178505" cy="8038097"/>
          </a:xfrm>
        </p:spPr>
        <p:txBody>
          <a:bodyPr/>
          <a:lstStyle>
            <a:lvl1pPr>
              <a:defRPr sz="5277"/>
            </a:lvl1pPr>
            <a:lvl2pPr>
              <a:defRPr sz="4617"/>
            </a:lvl2pPr>
            <a:lvl3pPr>
              <a:defRPr sz="3958"/>
            </a:lvl3pPr>
            <a:lvl4pPr>
              <a:defRPr sz="3298"/>
            </a:lvl4pPr>
            <a:lvl5pPr>
              <a:defRPr sz="3298"/>
            </a:lvl5pPr>
            <a:lvl6pPr>
              <a:defRPr sz="3298"/>
            </a:lvl6pPr>
            <a:lvl7pPr>
              <a:defRPr sz="3298"/>
            </a:lvl7pPr>
            <a:lvl8pPr>
              <a:defRPr sz="3298"/>
            </a:lvl8pPr>
            <a:lvl9pPr>
              <a:defRPr sz="3298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886" y="3393281"/>
            <a:ext cx="6484607" cy="6286474"/>
          </a:xfrm>
        </p:spPr>
        <p:txBody>
          <a:bodyPr/>
          <a:lstStyle>
            <a:lvl1pPr marL="0" indent="0">
              <a:buNone/>
              <a:defRPr sz="2639"/>
            </a:lvl1pPr>
            <a:lvl2pPr marL="753969" indent="0">
              <a:buNone/>
              <a:defRPr sz="2309"/>
            </a:lvl2pPr>
            <a:lvl3pPr marL="1507937" indent="0">
              <a:buNone/>
              <a:defRPr sz="1979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1957-467D-194A-AB04-C21A213B613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347F-92FB-F444-8A8E-596B4A7D0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376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4886" y="754062"/>
            <a:ext cx="6484607" cy="2639219"/>
          </a:xfrm>
        </p:spPr>
        <p:txBody>
          <a:bodyPr anchor="b"/>
          <a:lstStyle>
            <a:lvl1pPr>
              <a:defRPr sz="5277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47536" y="1628567"/>
            <a:ext cx="10178505" cy="8038097"/>
          </a:xfrm>
        </p:spPr>
        <p:txBody>
          <a:bodyPr anchor="t"/>
          <a:lstStyle>
            <a:lvl1pPr marL="0" indent="0">
              <a:buNone/>
              <a:defRPr sz="5277"/>
            </a:lvl1pPr>
            <a:lvl2pPr marL="753969" indent="0">
              <a:buNone/>
              <a:defRPr sz="4617"/>
            </a:lvl2pPr>
            <a:lvl3pPr marL="1507937" indent="0">
              <a:buNone/>
              <a:defRPr sz="3958"/>
            </a:lvl3pPr>
            <a:lvl4pPr marL="2261906" indent="0">
              <a:buNone/>
              <a:defRPr sz="3298"/>
            </a:lvl4pPr>
            <a:lvl5pPr marL="3015874" indent="0">
              <a:buNone/>
              <a:defRPr sz="3298"/>
            </a:lvl5pPr>
            <a:lvl6pPr marL="3769843" indent="0">
              <a:buNone/>
              <a:defRPr sz="3298"/>
            </a:lvl6pPr>
            <a:lvl7pPr marL="4523811" indent="0">
              <a:buNone/>
              <a:defRPr sz="3298"/>
            </a:lvl7pPr>
            <a:lvl8pPr marL="5277780" indent="0">
              <a:buNone/>
              <a:defRPr sz="3298"/>
            </a:lvl8pPr>
            <a:lvl9pPr marL="6031748" indent="0">
              <a:buNone/>
              <a:defRPr sz="3298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84886" y="3393281"/>
            <a:ext cx="6484607" cy="6286474"/>
          </a:xfrm>
        </p:spPr>
        <p:txBody>
          <a:bodyPr/>
          <a:lstStyle>
            <a:lvl1pPr marL="0" indent="0">
              <a:buNone/>
              <a:defRPr sz="2639"/>
            </a:lvl1pPr>
            <a:lvl2pPr marL="753969" indent="0">
              <a:buNone/>
              <a:defRPr sz="2309"/>
            </a:lvl2pPr>
            <a:lvl3pPr marL="1507937" indent="0">
              <a:buNone/>
              <a:defRPr sz="1979"/>
            </a:lvl3pPr>
            <a:lvl4pPr marL="2261906" indent="0">
              <a:buNone/>
              <a:defRPr sz="1649"/>
            </a:lvl4pPr>
            <a:lvl5pPr marL="3015874" indent="0">
              <a:buNone/>
              <a:defRPr sz="1649"/>
            </a:lvl5pPr>
            <a:lvl6pPr marL="3769843" indent="0">
              <a:buNone/>
              <a:defRPr sz="1649"/>
            </a:lvl6pPr>
            <a:lvl7pPr marL="4523811" indent="0">
              <a:buNone/>
              <a:defRPr sz="1649"/>
            </a:lvl7pPr>
            <a:lvl8pPr marL="5277780" indent="0">
              <a:buNone/>
              <a:defRPr sz="1649"/>
            </a:lvl8pPr>
            <a:lvl9pPr marL="6031748" indent="0">
              <a:buNone/>
              <a:defRPr sz="1649"/>
            </a:lvl9pPr>
          </a:lstStyle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1957-467D-194A-AB04-C21A213B613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347F-92FB-F444-8A8E-596B4A7D0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612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1957-467D-194A-AB04-C21A213B613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347F-92FB-F444-8A8E-596B4A7D0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840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388133" y="602203"/>
            <a:ext cx="4335289" cy="958549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82266" y="602203"/>
            <a:ext cx="12754546" cy="9585497"/>
          </a:xfrm>
        </p:spPr>
        <p:txBody>
          <a:bodyPr vert="eaVert"/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B1957-467D-194A-AB04-C21A213B613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16347F-92FB-F444-8A8E-596B4A7D0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0605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B65E9-7D1B-984B-AAD8-07A5C0448BE5}" type="datetime1">
              <a:rPr lang="en-US" smtClean="0"/>
              <a:t>6/10/2022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044233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>
  <p:cSld name="1_Заголовок и объект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1382267" y="1306346"/>
            <a:ext cx="17341157" cy="777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1382267" y="3011015"/>
            <a:ext cx="17341157" cy="546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753903" lvl="0" indent="-565429" algn="l">
              <a:lnSpc>
                <a:spcPct val="90000"/>
              </a:lnSpc>
              <a:spcBef>
                <a:spcPts val="1649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1507808" lvl="1" indent="-565429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2261713" lvl="2" indent="-565429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3015617" lvl="3" indent="-565429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3769520" lvl="4" indent="-565429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4523424" lvl="5" indent="-565429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5277328" lvl="6" indent="-565429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6031233" lvl="7" indent="-565429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6785136" lvl="8" indent="-565429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1382267" y="10599996"/>
            <a:ext cx="4523780" cy="369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6660010" y="10599996"/>
            <a:ext cx="6785670" cy="3693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14199642" y="10483566"/>
            <a:ext cx="4523780" cy="602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604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82266" y="602203"/>
            <a:ext cx="17341156" cy="21862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82266" y="3011014"/>
            <a:ext cx="17341156" cy="7176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
Второй уровень
Третий уровень
Четвертый уровень
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82266" y="10483565"/>
            <a:ext cx="4523780" cy="6022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B1957-467D-194A-AB04-C21A213B613F}" type="datetimeFigureOut">
              <a:rPr lang="en-US" smtClean="0"/>
              <a:t>6/10/2022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660009" y="10483565"/>
            <a:ext cx="6785670" cy="6022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199642" y="10483565"/>
            <a:ext cx="4523780" cy="6022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7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16347F-92FB-F444-8A8E-596B4A7D04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082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</p:sldLayoutIdLst>
  <p:txStyles>
    <p:titleStyle>
      <a:lvl1pPr algn="l" defTabSz="1507937" rtl="0" eaLnBrk="1" latinLnBrk="0" hangingPunct="1">
        <a:lnSpc>
          <a:spcPct val="90000"/>
        </a:lnSpc>
        <a:spcBef>
          <a:spcPct val="0"/>
        </a:spcBef>
        <a:buNone/>
        <a:defRPr sz="72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6984" indent="-376984" algn="l" defTabSz="1507937" rtl="0" eaLnBrk="1" latinLnBrk="0" hangingPunct="1">
        <a:lnSpc>
          <a:spcPct val="90000"/>
        </a:lnSpc>
        <a:spcBef>
          <a:spcPts val="1649"/>
        </a:spcBef>
        <a:buFont typeface="Arial" panose="020B0604020202020204" pitchFamily="34" charset="0"/>
        <a:buChar char="•"/>
        <a:defRPr sz="4617" kern="1200">
          <a:solidFill>
            <a:schemeClr val="tx1"/>
          </a:solidFill>
          <a:latin typeface="+mn-lt"/>
          <a:ea typeface="+mn-ea"/>
          <a:cs typeface="+mn-cs"/>
        </a:defRPr>
      </a:lvl1pPr>
      <a:lvl2pPr marL="1130953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958" kern="1200">
          <a:solidFill>
            <a:schemeClr val="tx1"/>
          </a:solidFill>
          <a:latin typeface="+mn-lt"/>
          <a:ea typeface="+mn-ea"/>
          <a:cs typeface="+mn-cs"/>
        </a:defRPr>
      </a:lvl2pPr>
      <a:lvl3pPr marL="1884921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3298" kern="1200">
          <a:solidFill>
            <a:schemeClr val="tx1"/>
          </a:solidFill>
          <a:latin typeface="+mn-lt"/>
          <a:ea typeface="+mn-ea"/>
          <a:cs typeface="+mn-cs"/>
        </a:defRPr>
      </a:lvl3pPr>
      <a:lvl4pPr marL="2638890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392858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4146827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900795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654764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408732" indent="-376984" algn="l" defTabSz="1507937" rtl="0" eaLnBrk="1" latinLnBrk="0" hangingPunct="1">
        <a:lnSpc>
          <a:spcPct val="90000"/>
        </a:lnSpc>
        <a:spcBef>
          <a:spcPts val="825"/>
        </a:spcBef>
        <a:buFont typeface="Arial" panose="020B0604020202020204" pitchFamily="34" charset="0"/>
        <a:buChar char="•"/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1pPr>
      <a:lvl2pPr marL="753969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2pPr>
      <a:lvl3pPr marL="1507937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3pPr>
      <a:lvl4pPr marL="2261906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4pPr>
      <a:lvl5pPr marL="3015874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5pPr>
      <a:lvl6pPr marL="3769843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6pPr>
      <a:lvl7pPr marL="4523811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7pPr>
      <a:lvl8pPr marL="5277780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8pPr>
      <a:lvl9pPr marL="6031748" algn="l" defTabSz="1507937" rtl="0" eaLnBrk="1" latinLnBrk="0" hangingPunct="1">
        <a:defRPr sz="296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21.png"/><Relationship Id="rId3" Type="http://schemas.openxmlformats.org/officeDocument/2006/relationships/image" Target="../media/image6.png"/><Relationship Id="rId21" Type="http://schemas.openxmlformats.org/officeDocument/2006/relationships/image" Target="../media/image4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9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24" Type="http://schemas.openxmlformats.org/officeDocument/2006/relationships/image" Target="../media/image25.png"/><Relationship Id="rId5" Type="http://schemas.openxmlformats.org/officeDocument/2006/relationships/image" Target="../media/image8.png"/><Relationship Id="rId15" Type="http://schemas.openxmlformats.org/officeDocument/2006/relationships/image" Target="../media/image18.emf"/><Relationship Id="rId23" Type="http://schemas.openxmlformats.org/officeDocument/2006/relationships/image" Target="../media/image24.jpeg"/><Relationship Id="rId10" Type="http://schemas.openxmlformats.org/officeDocument/2006/relationships/image" Target="../media/image13.png"/><Relationship Id="rId19" Type="http://schemas.openxmlformats.org/officeDocument/2006/relationships/image" Target="../media/image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Relationship Id="rId22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chart" Target="../charts/chart1.xml"/><Relationship Id="rId4" Type="http://schemas.openxmlformats.org/officeDocument/2006/relationships/image" Target="../media/image18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12" Type="http://schemas.openxmlformats.org/officeDocument/2006/relationships/image" Target="../media/image3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7.png"/><Relationship Id="rId5" Type="http://schemas.openxmlformats.org/officeDocument/2006/relationships/image" Target="../media/image32.png"/><Relationship Id="rId10" Type="http://schemas.openxmlformats.org/officeDocument/2006/relationships/image" Target="../media/image36.png"/><Relationship Id="rId4" Type="http://schemas.openxmlformats.org/officeDocument/2006/relationships/image" Target="../media/image31.png"/><Relationship Id="rId9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2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42.png"/><Relationship Id="rId4" Type="http://schemas.openxmlformats.org/officeDocument/2006/relationships/image" Target="../media/image4.png"/><Relationship Id="rId9" Type="http://schemas.openxmlformats.org/officeDocument/2006/relationships/image" Target="../media/image4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8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2.png"/><Relationship Id="rId4" Type="http://schemas.openxmlformats.org/officeDocument/2006/relationships/image" Target="../media/image32.png"/><Relationship Id="rId9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9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0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62.png"/><Relationship Id="rId10" Type="http://schemas.openxmlformats.org/officeDocument/2006/relationships/image" Target="../media/image43.png"/><Relationship Id="rId4" Type="http://schemas.openxmlformats.org/officeDocument/2006/relationships/image" Target="../media/image61.png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0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jpg"/><Relationship Id="rId5" Type="http://schemas.openxmlformats.org/officeDocument/2006/relationships/image" Target="../media/image4.png"/><Relationship Id="rId4" Type="http://schemas.openxmlformats.org/officeDocument/2006/relationships/image" Target="../media/image6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69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71.png"/><Relationship Id="rId5" Type="http://schemas.openxmlformats.org/officeDocument/2006/relationships/image" Target="../media/image18.emf"/><Relationship Id="rId4" Type="http://schemas.openxmlformats.org/officeDocument/2006/relationships/notesSlide" Target="../notesSlides/notesSlide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6" Type="http://schemas.openxmlformats.org/officeDocument/2006/relationships/image" Target="../media/image18.emf"/><Relationship Id="rId5" Type="http://schemas.openxmlformats.org/officeDocument/2006/relationships/image" Target="../media/image73.png"/><Relationship Id="rId4" Type="http://schemas.openxmlformats.org/officeDocument/2006/relationships/notesSlide" Target="../notesSlides/notesSlide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26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0.png"/><Relationship Id="rId5" Type="http://schemas.openxmlformats.org/officeDocument/2006/relationships/image" Target="../media/image28.png"/><Relationship Id="rId4" Type="http://schemas.openxmlformats.org/officeDocument/2006/relationships/image" Target="../media/image18.emf"/><Relationship Id="rId9" Type="http://schemas.openxmlformats.org/officeDocument/2006/relationships/image" Target="../media/image8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c/ADPAS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BE233D9-13C4-FA93-9A4A-E7F06A9F71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639" y="1352737"/>
            <a:ext cx="8370909" cy="7804926"/>
          </a:xfrm>
          <a:prstGeom prst="rect">
            <a:avLst/>
          </a:prstGeom>
        </p:spPr>
      </p:pic>
      <p:pic>
        <p:nvPicPr>
          <p:cNvPr id="6" name="Google Shape;94;p14">
            <a:extLst>
              <a:ext uri="{FF2B5EF4-FFF2-40B4-BE49-F238E27FC236}">
                <a16:creationId xmlns:a16="http://schemas.microsoft.com/office/drawing/2014/main" id="{AB42C9D0-D0FE-4E4F-8333-9A67A964527C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2555" t="29185" b="1"/>
          <a:stretch/>
        </p:blipFill>
        <p:spPr>
          <a:xfrm>
            <a:off x="0" y="0"/>
            <a:ext cx="7421526" cy="6613451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Campaign Optimization…"/>
          <p:cNvSpPr txBox="1">
            <a:spLocks noGrp="1"/>
          </p:cNvSpPr>
          <p:nvPr>
            <p:ph type="ctrTitle"/>
          </p:nvPr>
        </p:nvSpPr>
        <p:spPr>
          <a:xfrm>
            <a:off x="627115" y="6613451"/>
            <a:ext cx="9576428" cy="2504719"/>
          </a:xfrm>
          <a:prstGeom prst="rect">
            <a:avLst/>
          </a:prstGeom>
        </p:spPr>
        <p:txBody>
          <a:bodyPr vert="horz" lIns="58903" tIns="58903" rIns="58903" bIns="58903" rtlCol="0" anchor="b">
            <a:normAutofit fontScale="90000"/>
          </a:bodyPr>
          <a:lstStyle/>
          <a:p>
            <a:pPr algn="l" defTabSz="481721">
              <a:defRPr sz="8000">
                <a:solidFill>
                  <a:srgbClr val="0041B3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lang="ru-RU" sz="5000" b="1" dirty="0">
                <a:solidFill>
                  <a:srgbClr val="000000"/>
                </a:solidFill>
                <a:sym typeface="Proxima Nova"/>
              </a:rPr>
              <a:t>Популярные вопросы</a:t>
            </a:r>
            <a:br>
              <a:rPr lang="ru-RU" sz="5000" b="1" dirty="0">
                <a:solidFill>
                  <a:srgbClr val="000000"/>
                </a:solidFill>
                <a:sym typeface="Proxima Nova"/>
              </a:rPr>
            </a:br>
            <a:r>
              <a:rPr lang="ru-RU" sz="5000" b="1" dirty="0">
                <a:solidFill>
                  <a:srgbClr val="000000"/>
                </a:solidFill>
                <a:sym typeface="Proxima Nova"/>
              </a:rPr>
              <a:t>о работе с данными. </a:t>
            </a:r>
            <a:br>
              <a:rPr lang="en-US" sz="5000" b="1" dirty="0">
                <a:solidFill>
                  <a:srgbClr val="000000"/>
                </a:solidFill>
                <a:sym typeface="Proxima Nova"/>
              </a:rPr>
            </a:br>
            <a:r>
              <a:rPr lang="ru-RU" sz="5000" b="1" dirty="0">
                <a:solidFill>
                  <a:srgbClr val="000000"/>
                </a:solidFill>
                <a:sym typeface="Proxima Nova"/>
              </a:rPr>
              <a:t>Разбираем</a:t>
            </a:r>
            <a:r>
              <a:rPr lang="en-US" sz="5000" b="1" dirty="0">
                <a:solidFill>
                  <a:srgbClr val="000000"/>
                </a:solidFill>
                <a:sym typeface="Proxima Nova"/>
              </a:rPr>
              <a:t> </a:t>
            </a:r>
            <a:r>
              <a:rPr lang="ru-RU" sz="5000" b="1" dirty="0">
                <a:solidFill>
                  <a:srgbClr val="000000"/>
                </a:solidFill>
                <a:sym typeface="Proxima Nova"/>
              </a:rPr>
              <a:t>вместе с </a:t>
            </a:r>
            <a:r>
              <a:rPr lang="en-US" sz="5000" b="1" dirty="0">
                <a:solidFill>
                  <a:srgbClr val="000000"/>
                </a:solidFill>
                <a:sym typeface="Proxima Nova"/>
              </a:rPr>
              <a:t>DSP </a:t>
            </a:r>
            <a:r>
              <a:rPr lang="ru-RU" sz="5000" b="1" dirty="0">
                <a:solidFill>
                  <a:srgbClr val="000000"/>
                </a:solidFill>
                <a:sym typeface="Proxima Nova"/>
              </a:rPr>
              <a:t>и </a:t>
            </a:r>
            <a:r>
              <a:rPr lang="en-US" sz="5000" b="1" dirty="0">
                <a:solidFill>
                  <a:srgbClr val="000000"/>
                </a:solidFill>
                <a:sym typeface="Proxima Nova"/>
              </a:rPr>
              <a:t>DMP</a:t>
            </a:r>
            <a:endParaRPr sz="5000" dirty="0">
              <a:latin typeface="Proxima Nova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29D299-EC8D-C542-BF8D-87B7273C8C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114" y="925980"/>
            <a:ext cx="3448910" cy="92330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8F89F88-34B4-5242-ACB9-CF40F98366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2722" y="2099333"/>
            <a:ext cx="3279303" cy="92330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535106-730D-2DE8-26C7-5975DC1C06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418" y="3435919"/>
            <a:ext cx="4069424" cy="500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079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BB8F74AC-C1B4-A10B-81E1-AF4996561970}"/>
              </a:ext>
            </a:extLst>
          </p:cNvPr>
          <p:cNvSpPr/>
          <p:nvPr/>
        </p:nvSpPr>
        <p:spPr>
          <a:xfrm>
            <a:off x="634432" y="2866965"/>
            <a:ext cx="19275909" cy="2746067"/>
          </a:xfrm>
          <a:prstGeom prst="roundRect">
            <a:avLst>
              <a:gd name="adj" fmla="val 4815"/>
            </a:avLst>
          </a:prstGeom>
          <a:solidFill>
            <a:schemeClr val="bg1"/>
          </a:solidFill>
          <a:ln>
            <a:noFill/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pic>
        <p:nvPicPr>
          <p:cNvPr id="11284" name="Picture 20" descr="Soloway - Home | Facebook">
            <a:extLst>
              <a:ext uri="{FF2B5EF4-FFF2-40B4-BE49-F238E27FC236}">
                <a16:creationId xmlns:a16="http://schemas.microsoft.com/office/drawing/2014/main" id="{6A36CCEE-A3FB-22BD-DEBC-DD8432F480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11" b="22556"/>
          <a:stretch/>
        </p:blipFill>
        <p:spPr bwMode="auto">
          <a:xfrm>
            <a:off x="16338333" y="4199260"/>
            <a:ext cx="1996690" cy="109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Google Display &amp; Video 360 (DV360) Advertising - Viden | Digital Marketing  Consultancy | Google Certified">
            <a:extLst>
              <a:ext uri="{FF2B5EF4-FFF2-40B4-BE49-F238E27FC236}">
                <a16:creationId xmlns:a16="http://schemas.microsoft.com/office/drawing/2014/main" id="{41DB3E67-764C-72CC-2915-98219FE4E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0243" y="9144523"/>
            <a:ext cx="3126294" cy="1187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 Commerce Media Platform for the Open Internet | Criteo">
            <a:extLst>
              <a:ext uri="{FF2B5EF4-FFF2-40B4-BE49-F238E27FC236}">
                <a16:creationId xmlns:a16="http://schemas.microsoft.com/office/drawing/2014/main" id="{1DBB670D-52BD-89E3-D058-A90F7A745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82839" y="9382639"/>
            <a:ext cx="3118734" cy="853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 descr="RTB House - Crunchbase Company Profile &amp; Funding">
            <a:extLst>
              <a:ext uri="{FF2B5EF4-FFF2-40B4-BE49-F238E27FC236}">
                <a16:creationId xmlns:a16="http://schemas.microsoft.com/office/drawing/2014/main" id="{5BD04848-490B-36E4-A38A-C8979AE23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7357" y="8990137"/>
            <a:ext cx="2976342" cy="163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31C965B-3790-C43F-0208-91840C113B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7438" y="3159582"/>
            <a:ext cx="2738967" cy="1069222"/>
          </a:xfrm>
          <a:prstGeom prst="rect">
            <a:avLst/>
          </a:prstGeom>
        </p:spPr>
      </p:pic>
      <p:pic>
        <p:nvPicPr>
          <p:cNvPr id="11270" name="Picture 6" descr="Вакансия Python/Golang разработчик на Geekjob.ru">
            <a:extLst>
              <a:ext uri="{FF2B5EF4-FFF2-40B4-BE49-F238E27FC236}">
                <a16:creationId xmlns:a16="http://schemas.microsoft.com/office/drawing/2014/main" id="{E99043D5-0375-7795-A743-8CA42EB76D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985" y="2311393"/>
            <a:ext cx="2556993" cy="2556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Go Mobile - агентство мобильного маркетинга. Единая точка входа в мобайл">
            <a:extLst>
              <a:ext uri="{FF2B5EF4-FFF2-40B4-BE49-F238E27FC236}">
                <a16:creationId xmlns:a16="http://schemas.microsoft.com/office/drawing/2014/main" id="{43A337E7-4FCE-E512-3809-4D7B017BC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4437" y="4244404"/>
            <a:ext cx="2391341" cy="753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7C1ABED-DBBB-A7D5-1E70-C13201742E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68015" y="3301437"/>
            <a:ext cx="2403573" cy="705730"/>
          </a:xfrm>
          <a:prstGeom prst="rect">
            <a:avLst/>
          </a:prstGeom>
        </p:spPr>
      </p:pic>
      <p:pic>
        <p:nvPicPr>
          <p:cNvPr id="11276" name="Picture 12">
            <a:extLst>
              <a:ext uri="{FF2B5EF4-FFF2-40B4-BE49-F238E27FC236}">
                <a16:creationId xmlns:a16="http://schemas.microsoft.com/office/drawing/2014/main" id="{5D5DBB33-E7BE-265C-65BC-89FAD5A05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2876" y="4278713"/>
            <a:ext cx="3013697" cy="805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8" name="Picture 14" descr="Онлайн технологии и медиа">
            <a:extLst>
              <a:ext uri="{FF2B5EF4-FFF2-40B4-BE49-F238E27FC236}">
                <a16:creationId xmlns:a16="http://schemas.microsoft.com/office/drawing/2014/main" id="{521B9D51-817A-2D20-442D-7C70A6F99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62592" y="3044639"/>
            <a:ext cx="2702418" cy="1090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0" name="Picture 16">
            <a:extLst>
              <a:ext uri="{FF2B5EF4-FFF2-40B4-BE49-F238E27FC236}">
                <a16:creationId xmlns:a16="http://schemas.microsoft.com/office/drawing/2014/main" id="{EE862240-DD7E-C238-4236-0EF7DF82E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3880" y="4199260"/>
            <a:ext cx="2140752" cy="1094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82" name="Picture 18" descr="Рекламная платформа Segmento - ведение медийной и таргетированной рекламы">
            <a:extLst>
              <a:ext uri="{FF2B5EF4-FFF2-40B4-BE49-F238E27FC236}">
                <a16:creationId xmlns:a16="http://schemas.microsoft.com/office/drawing/2014/main" id="{50A8F5C7-F7C1-694F-F34D-289F289B0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331" y="3222649"/>
            <a:ext cx="3131306" cy="863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170575B1-30C5-9EAE-2116-191E0291E46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335023" y="662838"/>
            <a:ext cx="786337" cy="877506"/>
          </a:xfrm>
          <a:prstGeom prst="rect">
            <a:avLst/>
          </a:prstGeom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6BB760DD-ED55-4BB3-762E-4560F764A6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3093" y="9188292"/>
            <a:ext cx="1170211" cy="117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13D0C65F-E5D3-2C01-59FF-9209C5FBAE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3376" y="9205471"/>
            <a:ext cx="1170211" cy="1170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Логотип TikTok (ТикТок) / Развлечения / TopLogos.ru">
            <a:extLst>
              <a:ext uri="{FF2B5EF4-FFF2-40B4-BE49-F238E27FC236}">
                <a16:creationId xmlns:a16="http://schemas.microsoft.com/office/drawing/2014/main" id="{26B362BC-22BC-664A-7022-C3180130D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738" y="9241617"/>
            <a:ext cx="1170212" cy="1170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250F140-5579-73DA-B032-6F87855CE299}"/>
              </a:ext>
            </a:extLst>
          </p:cNvPr>
          <p:cNvSpPr txBox="1"/>
          <p:nvPr/>
        </p:nvSpPr>
        <p:spPr>
          <a:xfrm>
            <a:off x="2078681" y="8692545"/>
            <a:ext cx="1720395" cy="523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4 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марта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00671BB-3B8D-4CAA-A614-7B9016D9CE11}"/>
              </a:ext>
            </a:extLst>
          </p:cNvPr>
          <p:cNvSpPr txBox="1"/>
          <p:nvPr/>
        </p:nvSpPr>
        <p:spPr>
          <a:xfrm>
            <a:off x="6233178" y="8609453"/>
            <a:ext cx="1720395" cy="523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5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 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марта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76927A5-7A7E-5C98-F31C-7A101C0C3DA8}"/>
              </a:ext>
            </a:extLst>
          </p:cNvPr>
          <p:cNvSpPr txBox="1"/>
          <p:nvPr/>
        </p:nvSpPr>
        <p:spPr>
          <a:xfrm>
            <a:off x="9256749" y="8614180"/>
            <a:ext cx="1720395" cy="523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7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 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марта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2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4D507B7-E627-438F-4E67-AF08620EB323}"/>
              </a:ext>
            </a:extLst>
          </p:cNvPr>
          <p:cNvSpPr txBox="1"/>
          <p:nvPr/>
        </p:nvSpPr>
        <p:spPr>
          <a:xfrm>
            <a:off x="12327456" y="8665104"/>
            <a:ext cx="1720395" cy="523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11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 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марта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88771D3-0986-623D-690A-A8B8E0E85406}"/>
              </a:ext>
            </a:extLst>
          </p:cNvPr>
          <p:cNvSpPr txBox="1"/>
          <p:nvPr/>
        </p:nvSpPr>
        <p:spPr>
          <a:xfrm>
            <a:off x="15784492" y="8609453"/>
            <a:ext cx="1720395" cy="5231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15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 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марта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2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326ED28-2C8B-CA50-3DF3-D8594DE3AF28}"/>
              </a:ext>
            </a:extLst>
          </p:cNvPr>
          <p:cNvSpPr txBox="1"/>
          <p:nvPr/>
        </p:nvSpPr>
        <p:spPr>
          <a:xfrm>
            <a:off x="6613777" y="9108522"/>
            <a:ext cx="7338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>
                    <a:lumMod val="50000"/>
                  </a:schemeClr>
                </a:solidFill>
                <a:latin typeface="Proxima Nova" panose="02000506030000020004" pitchFamily="2" charset="0"/>
              </a:rPr>
              <a:t>*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Proxima Nova" panose="02000506030000020004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F9B76041-C135-6481-B8F7-B573675C7BD5}"/>
              </a:ext>
            </a:extLst>
          </p:cNvPr>
          <p:cNvSpPr txBox="1"/>
          <p:nvPr/>
        </p:nvSpPr>
        <p:spPr>
          <a:xfrm>
            <a:off x="8278407" y="9108522"/>
            <a:ext cx="7338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>
                    <a:lumMod val="50000"/>
                  </a:schemeClr>
                </a:solidFill>
                <a:latin typeface="Proxima Nova" panose="02000506030000020004" pitchFamily="2" charset="0"/>
              </a:rPr>
              <a:t>*</a:t>
            </a:r>
            <a:endParaRPr lang="en-US" sz="3200" dirty="0">
              <a:solidFill>
                <a:schemeClr val="bg1">
                  <a:lumMod val="50000"/>
                </a:schemeClr>
              </a:solidFill>
              <a:latin typeface="Proxima Nova" panose="02000506030000020004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816E9E9-9013-9395-9170-AACD46AC71D5}"/>
              </a:ext>
            </a:extLst>
          </p:cNvPr>
          <p:cNvSpPr txBox="1"/>
          <p:nvPr/>
        </p:nvSpPr>
        <p:spPr>
          <a:xfrm>
            <a:off x="783288" y="10653190"/>
            <a:ext cx="106394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Proxima Nova" panose="02000506030000020004" pitchFamily="2" charset="0"/>
              </a:rPr>
              <a:t>* входят в </a:t>
            </a:r>
            <a:r>
              <a:rPr lang="en" sz="2400" dirty="0">
                <a:solidFill>
                  <a:schemeClr val="bg1">
                    <a:lumMod val="50000"/>
                  </a:schemeClr>
                </a:solidFill>
                <a:latin typeface="Proxima Nova" panose="02000506030000020004" pitchFamily="2" charset="0"/>
              </a:rPr>
              <a:t>Meta, </a:t>
            </a:r>
            <a:r>
              <a:rPr lang="ru-RU" sz="2400" dirty="0">
                <a:solidFill>
                  <a:schemeClr val="bg1">
                    <a:lumMod val="50000"/>
                  </a:schemeClr>
                </a:solidFill>
                <a:latin typeface="Proxima Nova" panose="02000506030000020004" pitchFamily="2" charset="0"/>
              </a:rPr>
              <a:t>которая признана экстремистской и запрещена в РФ </a:t>
            </a:r>
          </a:p>
          <a:p>
            <a:endParaRPr lang="en-US" sz="2400" dirty="0">
              <a:solidFill>
                <a:schemeClr val="bg1">
                  <a:lumMod val="50000"/>
                </a:schemeClr>
              </a:solidFill>
              <a:latin typeface="Proxima Nova" panose="02000506030000020004" pitchFamily="2" charset="0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A31B371F-8C3F-0CDE-A82D-DE99D3C9E49A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611" y="4389442"/>
            <a:ext cx="2342142" cy="627012"/>
          </a:xfrm>
          <a:prstGeom prst="rect">
            <a:avLst/>
          </a:prstGeom>
        </p:spPr>
      </p:pic>
      <p:sp>
        <p:nvSpPr>
          <p:cNvPr id="38" name="Скругленный прямоугольник 37">
            <a:extLst>
              <a:ext uri="{FF2B5EF4-FFF2-40B4-BE49-F238E27FC236}">
                <a16:creationId xmlns:a16="http://schemas.microsoft.com/office/drawing/2014/main" id="{72C01B24-B6E3-C071-8D41-DA2F78714F75}"/>
              </a:ext>
            </a:extLst>
          </p:cNvPr>
          <p:cNvSpPr/>
          <p:nvPr/>
        </p:nvSpPr>
        <p:spPr>
          <a:xfrm>
            <a:off x="634431" y="6437233"/>
            <a:ext cx="19275909" cy="1957666"/>
          </a:xfrm>
          <a:prstGeom prst="roundRect">
            <a:avLst>
              <a:gd name="adj" fmla="val 4815"/>
            </a:avLst>
          </a:prstGeom>
          <a:solidFill>
            <a:schemeClr val="bg1"/>
          </a:solidFill>
          <a:ln>
            <a:noFill/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092"/>
          </a:p>
        </p:txBody>
      </p:sp>
      <p:pic>
        <p:nvPicPr>
          <p:cNvPr id="3" name="Picture 2" descr="CleverDATA - платформа управления данными">
            <a:extLst>
              <a:ext uri="{FF2B5EF4-FFF2-40B4-BE49-F238E27FC236}">
                <a16:creationId xmlns:a16="http://schemas.microsoft.com/office/drawing/2014/main" id="{9482987F-CE24-E4C1-F016-E7704D81FB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8795" y="6736188"/>
            <a:ext cx="2592316" cy="1360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62275D10-F9C9-B2A1-AD30-C887AFDEEACB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078610" y="7088912"/>
            <a:ext cx="2323905" cy="654307"/>
          </a:xfrm>
          <a:prstGeom prst="rect">
            <a:avLst/>
          </a:prstGeom>
        </p:spPr>
      </p:pic>
      <p:pic>
        <p:nvPicPr>
          <p:cNvPr id="7" name="Picture 4" descr="Weborama (Веборама)">
            <a:extLst>
              <a:ext uri="{FF2B5EF4-FFF2-40B4-BE49-F238E27FC236}">
                <a16:creationId xmlns:a16="http://schemas.microsoft.com/office/drawing/2014/main" id="{50B24C77-6CC7-7A94-4B6C-4AB74E8F0A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7391" y="7061556"/>
            <a:ext cx="2974843" cy="67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7206D90-0378-C3BA-3981-CE6D2457F01B}"/>
              </a:ext>
            </a:extLst>
          </p:cNvPr>
          <p:cNvGrpSpPr/>
          <p:nvPr/>
        </p:nvGrpSpPr>
        <p:grpSpPr>
          <a:xfrm>
            <a:off x="12858514" y="6982433"/>
            <a:ext cx="2167042" cy="1035598"/>
            <a:chOff x="10297661" y="6514603"/>
            <a:chExt cx="2167042" cy="1035598"/>
          </a:xfrm>
        </p:grpSpPr>
        <p:pic>
          <p:nvPicPr>
            <p:cNvPr id="1032" name="Picture 8" descr="Amberdata - Home | Facebook">
              <a:extLst>
                <a:ext uri="{FF2B5EF4-FFF2-40B4-BE49-F238E27FC236}">
                  <a16:creationId xmlns:a16="http://schemas.microsoft.com/office/drawing/2014/main" id="{ABAD8046-D91E-6209-246F-D0CA23A7AAC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64" b="35139"/>
            <a:stretch/>
          </p:blipFill>
          <p:spPr bwMode="auto">
            <a:xfrm>
              <a:off x="10297661" y="6514603"/>
              <a:ext cx="950379" cy="10355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8" descr="Amberdata - Home | Facebook">
              <a:extLst>
                <a:ext uri="{FF2B5EF4-FFF2-40B4-BE49-F238E27FC236}">
                  <a16:creationId xmlns:a16="http://schemas.microsoft.com/office/drawing/2014/main" id="{496D168D-70B2-1CBC-4252-7E1C19D893E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400"/>
            <a:stretch/>
          </p:blipFill>
          <p:spPr bwMode="auto">
            <a:xfrm>
              <a:off x="11333609" y="6667315"/>
              <a:ext cx="1131094" cy="6941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4" name="Picture 10" descr="Internest">
            <a:extLst>
              <a:ext uri="{FF2B5EF4-FFF2-40B4-BE49-F238E27FC236}">
                <a16:creationId xmlns:a16="http://schemas.microsoft.com/office/drawing/2014/main" id="{B499FF62-A1FA-CFDB-BD1B-7CDCF646F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1837" y="7208732"/>
            <a:ext cx="2512463" cy="3619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Google Shape;330;p22">
            <a:extLst>
              <a:ext uri="{FF2B5EF4-FFF2-40B4-BE49-F238E27FC236}">
                <a16:creationId xmlns:a16="http://schemas.microsoft.com/office/drawing/2014/main" id="{81557422-9F78-DA8E-CB8F-42DCAF49EB22}"/>
              </a:ext>
            </a:extLst>
          </p:cNvPr>
          <p:cNvSpPr txBox="1"/>
          <p:nvPr/>
        </p:nvSpPr>
        <p:spPr>
          <a:xfrm>
            <a:off x="912051" y="2217005"/>
            <a:ext cx="18435503" cy="455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622" rIns="0" bIns="0" anchor="t" anchorCtr="0">
            <a:noAutofit/>
          </a:bodyPr>
          <a:lstStyle/>
          <a:p>
            <a:pPr>
              <a:buSzPts val="1100"/>
            </a:pPr>
            <a: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DSP-</a:t>
            </a:r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платформы</a:t>
            </a:r>
            <a:endParaRPr sz="3200" b="1" dirty="0">
              <a:solidFill>
                <a:schemeClr val="tx1">
                  <a:lumMod val="65000"/>
                  <a:lumOff val="35000"/>
                </a:schemeClr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7" name="Google Shape;330;p22">
            <a:extLst>
              <a:ext uri="{FF2B5EF4-FFF2-40B4-BE49-F238E27FC236}">
                <a16:creationId xmlns:a16="http://schemas.microsoft.com/office/drawing/2014/main" id="{E91FA84E-47E8-3AF4-DC25-B0EC70F27452}"/>
              </a:ext>
            </a:extLst>
          </p:cNvPr>
          <p:cNvSpPr txBox="1"/>
          <p:nvPr/>
        </p:nvSpPr>
        <p:spPr>
          <a:xfrm>
            <a:off x="912051" y="5750610"/>
            <a:ext cx="18435503" cy="455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622" rIns="0" bIns="0" anchor="t" anchorCtr="0">
            <a:noAutofit/>
          </a:bodyPr>
          <a:lstStyle/>
          <a:p>
            <a:pPr>
              <a:buSzPts val="1100"/>
            </a:pPr>
            <a: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DMP-</a:t>
            </a:r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платформы</a:t>
            </a:r>
            <a:endParaRPr sz="3200" b="1" dirty="0">
              <a:solidFill>
                <a:schemeClr val="tx1">
                  <a:lumMod val="65000"/>
                  <a:lumOff val="35000"/>
                </a:schemeClr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42" name="object 20">
            <a:extLst>
              <a:ext uri="{FF2B5EF4-FFF2-40B4-BE49-F238E27FC236}">
                <a16:creationId xmlns:a16="http://schemas.microsoft.com/office/drawing/2014/main" id="{4BFF6405-D16B-77CA-8973-266E294D59C9}"/>
              </a:ext>
            </a:extLst>
          </p:cNvPr>
          <p:cNvSpPr txBox="1"/>
          <p:nvPr/>
        </p:nvSpPr>
        <p:spPr>
          <a:xfrm>
            <a:off x="801062" y="614511"/>
            <a:ext cx="16381137" cy="781625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pPr marL="12701" marR="5081">
              <a:spcBef>
                <a:spcPts val="95"/>
              </a:spcBef>
            </a:pPr>
            <a:r>
              <a:rPr lang="ru-RU" sz="5000" b="1" spc="-150" dirty="0">
                <a:latin typeface="Proxima Nova" panose="02000506030000020004" pitchFamily="2" charset="0"/>
                <a:cs typeface="Arial"/>
              </a:rPr>
              <a:t>Карта </a:t>
            </a:r>
            <a:r>
              <a:rPr lang="en-US" sz="5000" b="1" spc="-150" dirty="0">
                <a:latin typeface="Proxima Nova" panose="02000506030000020004" pitchFamily="2" charset="0"/>
                <a:cs typeface="Arial"/>
              </a:rPr>
              <a:t>programmatic</a:t>
            </a:r>
            <a:r>
              <a:rPr lang="ru-RU" sz="5000" b="1" spc="-150" dirty="0">
                <a:latin typeface="Proxima Nova" panose="02000506030000020004" pitchFamily="2" charset="0"/>
                <a:cs typeface="Arial"/>
              </a:rPr>
              <a:t>-рынка в России изменилась</a:t>
            </a:r>
            <a:endParaRPr lang="en-US" sz="5000" b="1" spc="-150" dirty="0">
              <a:latin typeface="Proxima Nova" panose="02000506030000020004" pitchFamily="2" charset="0"/>
              <a:cs typeface="Arial"/>
            </a:endParaRPr>
          </a:p>
        </p:txBody>
      </p:sp>
      <p:cxnSp>
        <p:nvCxnSpPr>
          <p:cNvPr id="43" name="Прямая соединительная линия 42">
            <a:extLst>
              <a:ext uri="{FF2B5EF4-FFF2-40B4-BE49-F238E27FC236}">
                <a16:creationId xmlns:a16="http://schemas.microsoft.com/office/drawing/2014/main" id="{69CE1A0C-B025-C54D-C690-784511050EEA}"/>
              </a:ext>
            </a:extLst>
          </p:cNvPr>
          <p:cNvCxnSpPr>
            <a:cxnSpLocks/>
          </p:cNvCxnSpPr>
          <p:nvPr/>
        </p:nvCxnSpPr>
        <p:spPr>
          <a:xfrm>
            <a:off x="783288" y="1795118"/>
            <a:ext cx="1720259" cy="0"/>
          </a:xfrm>
          <a:prstGeom prst="line">
            <a:avLst/>
          </a:prstGeom>
          <a:ln w="88900">
            <a:solidFill>
              <a:srgbClr val="05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093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F0FDF742-6C85-B53B-C2B6-1E99F80685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25" b="13197"/>
          <a:stretch/>
        </p:blipFill>
        <p:spPr>
          <a:xfrm flipH="1">
            <a:off x="12436363" y="7818659"/>
            <a:ext cx="7669325" cy="349193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526FFCAA-00B4-3BDA-5830-015FC8C804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35023" y="662838"/>
            <a:ext cx="786337" cy="877506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A2524A9-38DF-69E9-128C-CE49286B09D7}"/>
              </a:ext>
            </a:extLst>
          </p:cNvPr>
          <p:cNvSpPr txBox="1"/>
          <p:nvPr/>
        </p:nvSpPr>
        <p:spPr>
          <a:xfrm>
            <a:off x="826991" y="3247331"/>
            <a:ext cx="17281636" cy="4350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34" lvl="2" indent="-342934" defTabSz="9144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  <a:cs typeface="Arial"/>
              </a:rPr>
              <a:t>Performance 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  <a:cs typeface="Arial"/>
              </a:rPr>
              <a:t>технологий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  <a:cs typeface="Arial"/>
              </a:rPr>
              <a:t>: 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  <a:cs typeface="Arial"/>
              </a:rPr>
              <a:t>работы с предикторами, </a:t>
            </a:r>
            <a:r>
              <a:rPr lang="ru-RU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  <a:cs typeface="Arial"/>
              </a:rPr>
              <a:t>D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  <a:cs typeface="Arial"/>
              </a:rPr>
              <a:t>CO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  <a:cs typeface="Arial"/>
              </a:rPr>
              <a:t>, внедрение моделей СРС и СРА закупок</a:t>
            </a:r>
          </a:p>
          <a:p>
            <a:pPr marL="342934" lvl="2" indent="-342934" defTabSz="9144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  <a:cs typeface="Arial"/>
              </a:rPr>
              <a:t>Построение единых экосистем с локальными сервисами аналитики – </a:t>
            </a:r>
            <a:b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  <a:cs typeface="Arial"/>
              </a:rPr>
            </a:b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  <a:cs typeface="Arial"/>
              </a:rPr>
              <a:t>Я. Метрика, </a:t>
            </a:r>
            <a:r>
              <a:rPr lang="ru-RU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  <a:cs typeface="Arial"/>
              </a:rPr>
              <a:t>Адривер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  <a:cs typeface="Arial"/>
              </a:rPr>
              <a:t>, </a:t>
            </a:r>
            <a:r>
              <a:rPr lang="en-US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  <a:cs typeface="Arial"/>
              </a:rPr>
              <a:t>Weborama</a:t>
            </a:r>
            <a:endParaRPr lang="ru-RU" sz="2800" dirty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2" charset="0"/>
              <a:cs typeface="Arial"/>
            </a:endParaRPr>
          </a:p>
          <a:p>
            <a:pPr marL="342934" lvl="2" indent="-342934" defTabSz="9144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  <a:cs typeface="Arial"/>
              </a:rPr>
              <a:t>Работа над качеством инвентаря через совершенствования настроек </a:t>
            </a:r>
            <a:b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  <a:cs typeface="Arial"/>
              </a:rPr>
            </a:br>
            <a:r>
              <a:rPr lang="ru-RU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  <a:cs typeface="Arial"/>
              </a:rPr>
              <a:t>антифрод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  <a:cs typeface="Arial"/>
              </a:rPr>
              <a:t> и верификации качества рекламного контакта</a:t>
            </a:r>
          </a:p>
          <a:p>
            <a:pPr marL="342934" lvl="2" indent="-342934" defTabSz="91440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  <a:cs typeface="Arial"/>
              </a:rPr>
              <a:t>Дальнейшее развитие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  <a:cs typeface="Arial"/>
              </a:rPr>
              <a:t>Self service 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  <a:cs typeface="Arial"/>
              </a:rPr>
              <a:t>возможностей платформ</a:t>
            </a:r>
            <a:endParaRPr lang="ru-RU" sz="2000" dirty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2" charset="0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0919222-7E3C-C527-F0D7-CD31B5427C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1378" y="6099942"/>
            <a:ext cx="6600388" cy="5987982"/>
          </a:xfrm>
          <a:prstGeom prst="rect">
            <a:avLst/>
          </a:prstGeom>
        </p:spPr>
      </p:pic>
      <p:sp>
        <p:nvSpPr>
          <p:cNvPr id="8" name="object 20">
            <a:extLst>
              <a:ext uri="{FF2B5EF4-FFF2-40B4-BE49-F238E27FC236}">
                <a16:creationId xmlns:a16="http://schemas.microsoft.com/office/drawing/2014/main" id="{8CB5C457-AF14-63CD-91D7-E56BDA1CEF1E}"/>
              </a:ext>
            </a:extLst>
          </p:cNvPr>
          <p:cNvSpPr txBox="1"/>
          <p:nvPr/>
        </p:nvSpPr>
        <p:spPr>
          <a:xfrm>
            <a:off x="801062" y="614511"/>
            <a:ext cx="16381137" cy="781625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pPr marL="12701" marR="5081">
              <a:spcBef>
                <a:spcPts val="95"/>
              </a:spcBef>
            </a:pPr>
            <a:r>
              <a:rPr lang="ru-RU" sz="5000" b="1" spc="-150" dirty="0">
                <a:latin typeface="Proxima Nova" panose="02000506030000020004" pitchFamily="2" charset="0"/>
                <a:cs typeface="Arial"/>
              </a:rPr>
              <a:t>Основной потенциал лежит в совершенствовании</a:t>
            </a:r>
            <a:endParaRPr lang="en-US" sz="5000" b="1" spc="-150" dirty="0">
              <a:latin typeface="Proxima Nova" panose="02000506030000020004" pitchFamily="2" charset="0"/>
              <a:cs typeface="Arial"/>
            </a:endParaRP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BB6F774E-DEB3-6443-0C59-ACE75FE2EA3A}"/>
              </a:ext>
            </a:extLst>
          </p:cNvPr>
          <p:cNvCxnSpPr>
            <a:cxnSpLocks/>
          </p:cNvCxnSpPr>
          <p:nvPr/>
        </p:nvCxnSpPr>
        <p:spPr>
          <a:xfrm>
            <a:off x="801062" y="1958403"/>
            <a:ext cx="1720259" cy="0"/>
          </a:xfrm>
          <a:prstGeom prst="line">
            <a:avLst/>
          </a:prstGeom>
          <a:ln w="88900">
            <a:solidFill>
              <a:srgbClr val="05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56398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Овальная выноска 49">
            <a:extLst>
              <a:ext uri="{FF2B5EF4-FFF2-40B4-BE49-F238E27FC236}">
                <a16:creationId xmlns:a16="http://schemas.microsoft.com/office/drawing/2014/main" id="{F3C89929-CA0A-3F88-4F8E-6D7CB05FE252}"/>
              </a:ext>
            </a:extLst>
          </p:cNvPr>
          <p:cNvSpPr/>
          <p:nvPr/>
        </p:nvSpPr>
        <p:spPr>
          <a:xfrm>
            <a:off x="17312070" y="4806323"/>
            <a:ext cx="2709900" cy="2171018"/>
          </a:xfrm>
          <a:prstGeom prst="wedgeEllipseCallou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5C7FEFDA-61E1-564F-A5BB-89B60F4209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291" b="50000"/>
          <a:stretch/>
        </p:blipFill>
        <p:spPr>
          <a:xfrm>
            <a:off x="1588" y="8875851"/>
            <a:ext cx="20105688" cy="2436328"/>
          </a:xfrm>
          <a:prstGeom prst="rect">
            <a:avLst/>
          </a:prstGeom>
        </p:spPr>
      </p:pic>
      <p:sp>
        <p:nvSpPr>
          <p:cNvPr id="14" name="object 5">
            <a:extLst>
              <a:ext uri="{FF2B5EF4-FFF2-40B4-BE49-F238E27FC236}">
                <a16:creationId xmlns:a16="http://schemas.microsoft.com/office/drawing/2014/main" id="{91E6D20C-673C-174C-A555-D414D8E83C7F}"/>
              </a:ext>
            </a:extLst>
          </p:cNvPr>
          <p:cNvSpPr txBox="1"/>
          <p:nvPr/>
        </p:nvSpPr>
        <p:spPr>
          <a:xfrm>
            <a:off x="835093" y="2126799"/>
            <a:ext cx="17155195" cy="472310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pPr marL="12701">
              <a:lnSpc>
                <a:spcPts val="3960"/>
              </a:lnSpc>
              <a:spcBef>
                <a:spcPts val="95"/>
              </a:spcBef>
            </a:pPr>
            <a:r>
              <a:rPr lang="en-US" sz="2638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Programmatic Academy — </a:t>
            </a:r>
            <a:r>
              <a:rPr lang="ru-RU" sz="2638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бесплатный онлайн-курс для начинающих и опытных специалистов</a:t>
            </a:r>
            <a:endParaRPr sz="2638" b="1" dirty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2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A06F08E-2743-8973-D79D-D51E0AC850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35023" y="662838"/>
            <a:ext cx="786337" cy="877506"/>
          </a:xfrm>
          <a:prstGeom prst="rect">
            <a:avLst/>
          </a:prstGeom>
        </p:spPr>
      </p:pic>
      <p:sp>
        <p:nvSpPr>
          <p:cNvPr id="27" name="Скругленный прямоугольник 26">
            <a:extLst>
              <a:ext uri="{FF2B5EF4-FFF2-40B4-BE49-F238E27FC236}">
                <a16:creationId xmlns:a16="http://schemas.microsoft.com/office/drawing/2014/main" id="{E25C68B9-2755-A88B-AFE1-BD69C427F9F6}"/>
              </a:ext>
            </a:extLst>
          </p:cNvPr>
          <p:cNvSpPr/>
          <p:nvPr/>
        </p:nvSpPr>
        <p:spPr>
          <a:xfrm>
            <a:off x="801062" y="2831455"/>
            <a:ext cx="5652446" cy="7849220"/>
          </a:xfrm>
          <a:prstGeom prst="roundRect">
            <a:avLst>
              <a:gd name="adj" fmla="val 4815"/>
            </a:avLst>
          </a:prstGeom>
          <a:solidFill>
            <a:schemeClr val="bg1"/>
          </a:solidFill>
          <a:ln>
            <a:noFill/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E292EA1-87C4-AFDC-7B31-02DC156395CA}"/>
              </a:ext>
            </a:extLst>
          </p:cNvPr>
          <p:cNvSpPr txBox="1"/>
          <p:nvPr/>
        </p:nvSpPr>
        <p:spPr>
          <a:xfrm>
            <a:off x="1674026" y="3378047"/>
            <a:ext cx="3086345" cy="5848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00AEFF"/>
                </a:solidFill>
                <a:latin typeface="Proxima Nova" panose="02000506030000020004" pitchFamily="2" charset="0"/>
              </a:rPr>
              <a:t>Опыт </a:t>
            </a:r>
            <a:r>
              <a:rPr lang="en-US" sz="3200" b="1" dirty="0">
                <a:solidFill>
                  <a:srgbClr val="00AEFF"/>
                </a:solidFill>
                <a:latin typeface="Proxima Nova" panose="02000506030000020004" pitchFamily="2" charset="0"/>
              </a:rPr>
              <a:t>Getintent</a:t>
            </a:r>
            <a:endParaRPr lang="ru-RU" sz="3200" b="1" dirty="0">
              <a:solidFill>
                <a:srgbClr val="00AEFF"/>
              </a:solidFill>
              <a:latin typeface="Proxima Nova" panose="02000506030000020004" pitchFamily="2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22972D02-51C8-A5C1-A6E0-01073FB96976}"/>
              </a:ext>
            </a:extLst>
          </p:cNvPr>
          <p:cNvSpPr/>
          <p:nvPr/>
        </p:nvSpPr>
        <p:spPr>
          <a:xfrm>
            <a:off x="1216789" y="4203164"/>
            <a:ext cx="5258215" cy="954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Рост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self</a:t>
            </a: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 </a:t>
            </a:r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service </a:t>
            </a: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клиентов</a:t>
            </a:r>
            <a:b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</a:b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среди агентств и клиентов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2" charset="0"/>
            </a:endParaRPr>
          </a:p>
        </p:txBody>
      </p:sp>
      <p:graphicFrame>
        <p:nvGraphicFramePr>
          <p:cNvPr id="33" name="Диаграмма 32">
            <a:extLst>
              <a:ext uri="{FF2B5EF4-FFF2-40B4-BE49-F238E27FC236}">
                <a16:creationId xmlns:a16="http://schemas.microsoft.com/office/drawing/2014/main" id="{5444618C-4893-3A96-E96E-1F8DD6DE6597}"/>
              </a:ext>
            </a:extLst>
          </p:cNvPr>
          <p:cNvGraphicFramePr/>
          <p:nvPr/>
        </p:nvGraphicFramePr>
        <p:xfrm>
          <a:off x="378522" y="6794168"/>
          <a:ext cx="6401305" cy="22579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4" name="object 20">
            <a:extLst>
              <a:ext uri="{FF2B5EF4-FFF2-40B4-BE49-F238E27FC236}">
                <a16:creationId xmlns:a16="http://schemas.microsoft.com/office/drawing/2014/main" id="{9E27EBA2-D3B1-43E9-544D-5B5274942CBD}"/>
              </a:ext>
            </a:extLst>
          </p:cNvPr>
          <p:cNvSpPr txBox="1"/>
          <p:nvPr/>
        </p:nvSpPr>
        <p:spPr>
          <a:xfrm>
            <a:off x="1826437" y="8927937"/>
            <a:ext cx="914472" cy="319984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2019</a:t>
            </a:r>
          </a:p>
        </p:txBody>
      </p:sp>
      <p:sp>
        <p:nvSpPr>
          <p:cNvPr id="35" name="object 20">
            <a:extLst>
              <a:ext uri="{FF2B5EF4-FFF2-40B4-BE49-F238E27FC236}">
                <a16:creationId xmlns:a16="http://schemas.microsoft.com/office/drawing/2014/main" id="{41D852BF-78F1-FF7B-97BE-198FD13B4CA4}"/>
              </a:ext>
            </a:extLst>
          </p:cNvPr>
          <p:cNvSpPr txBox="1"/>
          <p:nvPr/>
        </p:nvSpPr>
        <p:spPr>
          <a:xfrm>
            <a:off x="3198145" y="8927937"/>
            <a:ext cx="914472" cy="319984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2020</a:t>
            </a:r>
          </a:p>
        </p:txBody>
      </p:sp>
      <p:sp>
        <p:nvSpPr>
          <p:cNvPr id="36" name="object 20">
            <a:extLst>
              <a:ext uri="{FF2B5EF4-FFF2-40B4-BE49-F238E27FC236}">
                <a16:creationId xmlns:a16="http://schemas.microsoft.com/office/drawing/2014/main" id="{CCE495F5-B337-E329-E144-4B978A40BA13}"/>
              </a:ext>
            </a:extLst>
          </p:cNvPr>
          <p:cNvSpPr txBox="1"/>
          <p:nvPr/>
        </p:nvSpPr>
        <p:spPr>
          <a:xfrm>
            <a:off x="4569853" y="8927937"/>
            <a:ext cx="914472" cy="319984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2021</a:t>
            </a:r>
          </a:p>
        </p:txBody>
      </p:sp>
      <p:sp>
        <p:nvSpPr>
          <p:cNvPr id="38" name="object 20">
            <a:extLst>
              <a:ext uri="{FF2B5EF4-FFF2-40B4-BE49-F238E27FC236}">
                <a16:creationId xmlns:a16="http://schemas.microsoft.com/office/drawing/2014/main" id="{37FA2999-C151-590C-34C1-008691A28201}"/>
              </a:ext>
            </a:extLst>
          </p:cNvPr>
          <p:cNvSpPr txBox="1"/>
          <p:nvPr/>
        </p:nvSpPr>
        <p:spPr>
          <a:xfrm>
            <a:off x="2993399" y="7022271"/>
            <a:ext cx="1236116" cy="381545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+24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 %</a:t>
            </a:r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2" charset="0"/>
            </a:endParaRPr>
          </a:p>
        </p:txBody>
      </p:sp>
      <p:sp>
        <p:nvSpPr>
          <p:cNvPr id="39" name="object 20">
            <a:extLst>
              <a:ext uri="{FF2B5EF4-FFF2-40B4-BE49-F238E27FC236}">
                <a16:creationId xmlns:a16="http://schemas.microsoft.com/office/drawing/2014/main" id="{2EFCA352-3126-780B-6CFB-7731E4774516}"/>
              </a:ext>
            </a:extLst>
          </p:cNvPr>
          <p:cNvSpPr txBox="1"/>
          <p:nvPr/>
        </p:nvSpPr>
        <p:spPr>
          <a:xfrm>
            <a:off x="4339178" y="6641241"/>
            <a:ext cx="1145147" cy="381545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+</a:t>
            </a:r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33 %</a:t>
            </a:r>
            <a:endParaRPr lang="ru-RU" sz="2400" b="1" dirty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2" charset="0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DA1AC177-83C3-4F9F-55D2-D731FF0F5CF2}"/>
              </a:ext>
            </a:extLst>
          </p:cNvPr>
          <p:cNvSpPr/>
          <p:nvPr/>
        </p:nvSpPr>
        <p:spPr>
          <a:xfrm>
            <a:off x="6421851" y="3748906"/>
            <a:ext cx="5258215" cy="1028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4988">
              <a:spcBef>
                <a:spcPts val="73"/>
              </a:spcBef>
            </a:pPr>
            <a:r>
              <a:rPr lang="ru-RU" sz="2400" dirty="0">
                <a:solidFill>
                  <a:srgbClr val="595959"/>
                </a:solidFill>
                <a:latin typeface="Proxima Nova" panose="02000506030000020004" pitchFamily="2" charset="0"/>
              </a:rPr>
              <a:t>Уровни сертификации</a:t>
            </a:r>
            <a:r>
              <a:rPr lang="en-US" sz="2400" dirty="0">
                <a:solidFill>
                  <a:srgbClr val="595959"/>
                </a:solidFill>
                <a:latin typeface="Proxima Nova" panose="02000506030000020004" pitchFamily="2" charset="0"/>
              </a:rPr>
              <a:t>:</a:t>
            </a:r>
            <a:br>
              <a:rPr lang="en-US" sz="2000" dirty="0">
                <a:solidFill>
                  <a:srgbClr val="595959"/>
                </a:solidFill>
                <a:latin typeface="Proxima Nova" panose="02000506030000020004" pitchFamily="2" charset="0"/>
              </a:rPr>
            </a:br>
            <a:r>
              <a:rPr lang="en" dirty="0">
                <a:solidFill>
                  <a:srgbClr val="595959"/>
                </a:solidFill>
                <a:latin typeface="Proxima Nova" panose="02000506030000020004" pitchFamily="2" charset="0"/>
              </a:rPr>
              <a:t>Programmatic Erudite (</a:t>
            </a:r>
            <a:r>
              <a:rPr lang="ru-RU" dirty="0">
                <a:solidFill>
                  <a:srgbClr val="595959"/>
                </a:solidFill>
                <a:latin typeface="Proxima Nova" panose="02000506030000020004" pitchFamily="2" charset="0"/>
              </a:rPr>
              <a:t>теоретическая) </a:t>
            </a:r>
            <a:endParaRPr lang="en-US" dirty="0">
              <a:solidFill>
                <a:srgbClr val="595959"/>
              </a:solidFill>
              <a:latin typeface="Proxima Nova" panose="02000506030000020004" pitchFamily="2" charset="0"/>
            </a:endParaRPr>
          </a:p>
          <a:p>
            <a:pPr marL="474988">
              <a:spcBef>
                <a:spcPts val="73"/>
              </a:spcBef>
            </a:pPr>
            <a:r>
              <a:rPr lang="en" dirty="0">
                <a:solidFill>
                  <a:srgbClr val="595959"/>
                </a:solidFill>
                <a:latin typeface="Proxima Nova" panose="02000506030000020004" pitchFamily="2" charset="0"/>
              </a:rPr>
              <a:t>Programmatic Expert</a:t>
            </a:r>
            <a:r>
              <a:rPr lang="ru-RU" dirty="0">
                <a:solidFill>
                  <a:srgbClr val="595959"/>
                </a:solidFill>
                <a:latin typeface="Proxima Nova" panose="02000506030000020004" pitchFamily="2" charset="0"/>
              </a:rPr>
              <a:t> </a:t>
            </a:r>
            <a:r>
              <a:rPr lang="en-US" dirty="0">
                <a:solidFill>
                  <a:srgbClr val="595959"/>
                </a:solidFill>
                <a:latin typeface="Proxima Nova" panose="02000506030000020004" pitchFamily="2" charset="0"/>
              </a:rPr>
              <a:t>(</a:t>
            </a:r>
            <a:r>
              <a:rPr lang="ru-RU" dirty="0">
                <a:solidFill>
                  <a:srgbClr val="595959"/>
                </a:solidFill>
                <a:latin typeface="Proxima Nova" panose="02000506030000020004" pitchFamily="2" charset="0"/>
              </a:rPr>
              <a:t>практическая</a:t>
            </a:r>
            <a:r>
              <a:rPr lang="en-US" dirty="0">
                <a:solidFill>
                  <a:srgbClr val="595959"/>
                </a:solidFill>
                <a:latin typeface="Proxima Nova" panose="02000506030000020004" pitchFamily="2" charset="0"/>
              </a:rPr>
              <a:t>)</a:t>
            </a:r>
            <a:endParaRPr lang="ru-RU" dirty="0">
              <a:solidFill>
                <a:srgbClr val="595959"/>
              </a:solidFill>
              <a:latin typeface="Proxima Nova" panose="02000506030000020004" pitchFamily="2" charset="0"/>
            </a:endParaRP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C3A73156-A305-1618-C745-2A034ECDF03F}"/>
              </a:ext>
            </a:extLst>
          </p:cNvPr>
          <p:cNvSpPr/>
          <p:nvPr/>
        </p:nvSpPr>
        <p:spPr>
          <a:xfrm>
            <a:off x="6830447" y="3121809"/>
            <a:ext cx="6904292" cy="4617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B0F0"/>
                </a:solidFill>
                <a:latin typeface="Proxima Nova" panose="02000506030000020004" pitchFamily="2" charset="0"/>
              </a:rPr>
              <a:t>Сертификация специалистов и агентств</a:t>
            </a:r>
          </a:p>
        </p:txBody>
      </p:sp>
      <p:pic>
        <p:nvPicPr>
          <p:cNvPr id="45" name="Рисунок 44" descr="Изображение выглядит как компьютер, стол&#10;&#10;Автоматически созданное описание">
            <a:extLst>
              <a:ext uri="{FF2B5EF4-FFF2-40B4-BE49-F238E27FC236}">
                <a16:creationId xmlns:a16="http://schemas.microsoft.com/office/drawing/2014/main" id="{22A02B0A-5C40-69B9-D076-F33A9604908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5"/>
          <a:stretch/>
        </p:blipFill>
        <p:spPr>
          <a:xfrm>
            <a:off x="11877026" y="6504616"/>
            <a:ext cx="8458868" cy="4349069"/>
          </a:xfrm>
          <a:prstGeom prst="rect">
            <a:avLst/>
          </a:prstGeom>
        </p:spPr>
      </p:pic>
      <p:sp>
        <p:nvSpPr>
          <p:cNvPr id="47" name="Овальная выноска 46">
            <a:extLst>
              <a:ext uri="{FF2B5EF4-FFF2-40B4-BE49-F238E27FC236}">
                <a16:creationId xmlns:a16="http://schemas.microsoft.com/office/drawing/2014/main" id="{9266B29D-0BAD-58C8-65A0-78822DBCA3EB}"/>
              </a:ext>
            </a:extLst>
          </p:cNvPr>
          <p:cNvSpPr/>
          <p:nvPr/>
        </p:nvSpPr>
        <p:spPr>
          <a:xfrm flipH="1">
            <a:off x="11852726" y="4501240"/>
            <a:ext cx="2709900" cy="1866221"/>
          </a:xfrm>
          <a:prstGeom prst="wedgeEllipseCallou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кругленный прямоугольник 47">
            <a:extLst>
              <a:ext uri="{FF2B5EF4-FFF2-40B4-BE49-F238E27FC236}">
                <a16:creationId xmlns:a16="http://schemas.microsoft.com/office/drawing/2014/main" id="{3454BB49-1B67-EDD4-0064-74172BBC6882}"/>
              </a:ext>
            </a:extLst>
          </p:cNvPr>
          <p:cNvSpPr/>
          <p:nvPr/>
        </p:nvSpPr>
        <p:spPr>
          <a:xfrm>
            <a:off x="14231359" y="10026747"/>
            <a:ext cx="3477647" cy="829444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Овальная выноска 48">
            <a:extLst>
              <a:ext uri="{FF2B5EF4-FFF2-40B4-BE49-F238E27FC236}">
                <a16:creationId xmlns:a16="http://schemas.microsoft.com/office/drawing/2014/main" id="{FA28EA84-FFBE-F4D1-140E-38D7E666B96E}"/>
              </a:ext>
            </a:extLst>
          </p:cNvPr>
          <p:cNvSpPr/>
          <p:nvPr/>
        </p:nvSpPr>
        <p:spPr>
          <a:xfrm>
            <a:off x="14520687" y="4481220"/>
            <a:ext cx="2709900" cy="1866221"/>
          </a:xfrm>
          <a:prstGeom prst="wedgeEllipseCallou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4496174-70EC-AD57-5413-8E1FD651C77E}"/>
              </a:ext>
            </a:extLst>
          </p:cNvPr>
          <p:cNvSpPr/>
          <p:nvPr/>
        </p:nvSpPr>
        <p:spPr>
          <a:xfrm>
            <a:off x="14577540" y="10112521"/>
            <a:ext cx="2831448" cy="6463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rgbClr val="674599"/>
                </a:solidFill>
                <a:latin typeface="Proxima Nova" panose="02000506030000020004" pitchFamily="2" charset="0"/>
              </a:rPr>
              <a:t>9</a:t>
            </a:r>
            <a:r>
              <a:rPr lang="en-US" sz="3600" b="1" dirty="0">
                <a:solidFill>
                  <a:srgbClr val="674599"/>
                </a:solidFill>
                <a:latin typeface="Proxima Nova" panose="02000506030000020004" pitchFamily="2" charset="0"/>
              </a:rPr>
              <a:t>34 </a:t>
            </a:r>
            <a:r>
              <a:rPr lang="ru-RU" sz="3200" b="1" dirty="0">
                <a:solidFill>
                  <a:srgbClr val="674599"/>
                </a:solidFill>
                <a:latin typeface="Proxima Nova" panose="02000506030000020004" pitchFamily="2" charset="0"/>
              </a:rPr>
              <a:t>студента</a:t>
            </a:r>
            <a:endParaRPr lang="ru-RU" sz="3600" b="1" dirty="0">
              <a:solidFill>
                <a:srgbClr val="674599"/>
              </a:solidFill>
              <a:latin typeface="Proxima Nova" panose="02000506030000020004" pitchFamily="2" charset="0"/>
            </a:endParaRPr>
          </a:p>
        </p:txBody>
      </p:sp>
      <p:sp>
        <p:nvSpPr>
          <p:cNvPr id="52" name="object 20">
            <a:extLst>
              <a:ext uri="{FF2B5EF4-FFF2-40B4-BE49-F238E27FC236}">
                <a16:creationId xmlns:a16="http://schemas.microsoft.com/office/drawing/2014/main" id="{45D3BD9C-728A-7DB6-A049-D1DBCD3E8FD5}"/>
              </a:ext>
            </a:extLst>
          </p:cNvPr>
          <p:cNvSpPr txBox="1"/>
          <p:nvPr/>
        </p:nvSpPr>
        <p:spPr>
          <a:xfrm>
            <a:off x="12786584" y="4776812"/>
            <a:ext cx="914472" cy="566226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212</a:t>
            </a: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ABB45815-D83F-C6EE-8155-7CD6E3B65563}"/>
              </a:ext>
            </a:extLst>
          </p:cNvPr>
          <p:cNvSpPr/>
          <p:nvPr/>
        </p:nvSpPr>
        <p:spPr>
          <a:xfrm>
            <a:off x="11446597" y="5361871"/>
            <a:ext cx="3273016" cy="40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4988">
              <a:spcBef>
                <a:spcPts val="73"/>
              </a:spcBef>
            </a:pPr>
            <a:r>
              <a:rPr lang="en" sz="2000" dirty="0">
                <a:solidFill>
                  <a:srgbClr val="595959"/>
                </a:solidFill>
                <a:latin typeface="Proxima Nova" panose="02000506030000020004" pitchFamily="2" charset="0"/>
              </a:rPr>
              <a:t>Programmatic Erudite </a:t>
            </a:r>
            <a:r>
              <a:rPr lang="ru-RU" sz="2000" dirty="0">
                <a:solidFill>
                  <a:srgbClr val="595959"/>
                </a:solidFill>
                <a:latin typeface="Proxima Nova" panose="02000506030000020004" pitchFamily="2" charset="0"/>
              </a:rPr>
              <a:t> </a:t>
            </a:r>
            <a:endParaRPr lang="en-US" sz="2000" dirty="0">
              <a:solidFill>
                <a:srgbClr val="595959"/>
              </a:solidFill>
              <a:latin typeface="Proxima Nova" panose="02000506030000020004" pitchFamily="2" charset="0"/>
            </a:endParaRPr>
          </a:p>
        </p:txBody>
      </p:sp>
      <p:sp>
        <p:nvSpPr>
          <p:cNvPr id="54" name="object 20">
            <a:extLst>
              <a:ext uri="{FF2B5EF4-FFF2-40B4-BE49-F238E27FC236}">
                <a16:creationId xmlns:a16="http://schemas.microsoft.com/office/drawing/2014/main" id="{AACCF05D-48DE-8BB3-00F0-4007724AE414}"/>
              </a:ext>
            </a:extLst>
          </p:cNvPr>
          <p:cNvSpPr txBox="1"/>
          <p:nvPr/>
        </p:nvSpPr>
        <p:spPr>
          <a:xfrm>
            <a:off x="15536028" y="4728745"/>
            <a:ext cx="914472" cy="566226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1</a:t>
            </a:r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7</a:t>
            </a:r>
            <a:endParaRPr lang="ru-RU" sz="3600" b="1" dirty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2" charset="0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66005789-2DA5-BABD-C39D-45D4D6E4C84D}"/>
              </a:ext>
            </a:extLst>
          </p:cNvPr>
          <p:cNvSpPr/>
          <p:nvPr/>
        </p:nvSpPr>
        <p:spPr>
          <a:xfrm>
            <a:off x="14060551" y="5315161"/>
            <a:ext cx="3273016" cy="400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4988">
              <a:spcBef>
                <a:spcPts val="73"/>
              </a:spcBef>
            </a:pPr>
            <a:r>
              <a:rPr lang="en" sz="2000" dirty="0">
                <a:solidFill>
                  <a:srgbClr val="595959"/>
                </a:solidFill>
                <a:latin typeface="Proxima Nova" panose="02000506030000020004" pitchFamily="2" charset="0"/>
              </a:rPr>
              <a:t>Programmatic </a:t>
            </a:r>
            <a:r>
              <a:rPr lang="en-US" sz="2000" dirty="0">
                <a:solidFill>
                  <a:srgbClr val="595959"/>
                </a:solidFill>
                <a:latin typeface="Proxima Nova" panose="02000506030000020004" pitchFamily="2" charset="0"/>
              </a:rPr>
              <a:t>Expert</a:t>
            </a:r>
          </a:p>
        </p:txBody>
      </p:sp>
      <p:sp>
        <p:nvSpPr>
          <p:cNvPr id="56" name="object 20">
            <a:extLst>
              <a:ext uri="{FF2B5EF4-FFF2-40B4-BE49-F238E27FC236}">
                <a16:creationId xmlns:a16="http://schemas.microsoft.com/office/drawing/2014/main" id="{EBC8594A-EA0B-C115-809B-73B9B58E8483}"/>
              </a:ext>
            </a:extLst>
          </p:cNvPr>
          <p:cNvSpPr txBox="1"/>
          <p:nvPr/>
        </p:nvSpPr>
        <p:spPr>
          <a:xfrm>
            <a:off x="18335023" y="4909517"/>
            <a:ext cx="914472" cy="566226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r>
              <a:rPr lang="ru-RU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1</a:t>
            </a:r>
            <a:r>
              <a:rPr 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4</a:t>
            </a:r>
            <a:endParaRPr lang="ru-RU" sz="3600" b="1" dirty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2" charset="0"/>
            </a:endParaRP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9C79ECAD-6F6D-8F89-F4B6-A75860E91763}"/>
              </a:ext>
            </a:extLst>
          </p:cNvPr>
          <p:cNvSpPr/>
          <p:nvPr/>
        </p:nvSpPr>
        <p:spPr>
          <a:xfrm>
            <a:off x="16838971" y="5470008"/>
            <a:ext cx="3273016" cy="707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74988" algn="ctr">
              <a:spcBef>
                <a:spcPts val="73"/>
              </a:spcBef>
            </a:pPr>
            <a:r>
              <a:rPr lang="ru-RU" sz="2000" dirty="0">
                <a:solidFill>
                  <a:srgbClr val="595959"/>
                </a:solidFill>
                <a:latin typeface="Proxima Nova" panose="02000506030000020004" pitchFamily="2" charset="0"/>
              </a:rPr>
              <a:t>Сертифицированных</a:t>
            </a:r>
            <a:br>
              <a:rPr lang="ru-RU" sz="2000" dirty="0">
                <a:solidFill>
                  <a:srgbClr val="595959"/>
                </a:solidFill>
                <a:latin typeface="Proxima Nova" panose="02000506030000020004" pitchFamily="2" charset="0"/>
              </a:rPr>
            </a:br>
            <a:r>
              <a:rPr lang="ru-RU" sz="2000" dirty="0">
                <a:solidFill>
                  <a:srgbClr val="595959"/>
                </a:solidFill>
                <a:latin typeface="Proxima Nova" panose="02000506030000020004" pitchFamily="2" charset="0"/>
              </a:rPr>
              <a:t>агентств</a:t>
            </a:r>
            <a:endParaRPr lang="en-US" sz="2000" dirty="0">
              <a:solidFill>
                <a:srgbClr val="595959"/>
              </a:solidFill>
              <a:latin typeface="Proxima Nova" panose="02000506030000020004" pitchFamily="2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821D5D0-AFD0-37DB-9B2F-60AAD584F207}"/>
              </a:ext>
            </a:extLst>
          </p:cNvPr>
          <p:cNvSpPr/>
          <p:nvPr/>
        </p:nvSpPr>
        <p:spPr>
          <a:xfrm>
            <a:off x="17583396" y="6156603"/>
            <a:ext cx="2289590" cy="3693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≈ 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по 5 сотрудников</a:t>
            </a:r>
            <a:endParaRPr lang="ru-RU" dirty="0"/>
          </a:p>
        </p:txBody>
      </p:sp>
      <p:sp>
        <p:nvSpPr>
          <p:cNvPr id="58" name="object 27">
            <a:extLst>
              <a:ext uri="{FF2B5EF4-FFF2-40B4-BE49-F238E27FC236}">
                <a16:creationId xmlns:a16="http://schemas.microsoft.com/office/drawing/2014/main" id="{AD5620B0-2132-3C30-1257-DBB910ECD644}"/>
              </a:ext>
            </a:extLst>
          </p:cNvPr>
          <p:cNvSpPr txBox="1"/>
          <p:nvPr/>
        </p:nvSpPr>
        <p:spPr>
          <a:xfrm>
            <a:off x="6915419" y="8544275"/>
            <a:ext cx="4499696" cy="1568246"/>
          </a:xfrm>
          <a:prstGeom prst="rect">
            <a:avLst/>
          </a:prstGeom>
        </p:spPr>
        <p:txBody>
          <a:bodyPr vert="horz" wrap="square" lIns="0" tIns="15241" rIns="0" bIns="0" rtlCol="0">
            <a:spAutoFit/>
          </a:bodyPr>
          <a:lstStyle/>
          <a:p>
            <a:pPr marL="7702">
              <a:lnSpc>
                <a:spcPct val="80000"/>
              </a:lnSpc>
              <a:spcBef>
                <a:spcPts val="73"/>
              </a:spcBef>
            </a:pPr>
            <a:r>
              <a:rPr lang="ru-RU" sz="2400" b="1" dirty="0">
                <a:solidFill>
                  <a:srgbClr val="00B0F0"/>
                </a:solidFill>
                <a:latin typeface="Proxima Nova" panose="02000506030000020004" pitchFamily="2" charset="0"/>
              </a:rPr>
              <a:t>Образовательные ролики</a:t>
            </a:r>
            <a:br>
              <a:rPr lang="en-US" sz="2400" b="1" dirty="0">
                <a:solidFill>
                  <a:srgbClr val="00B0F0"/>
                </a:solidFill>
                <a:latin typeface="Proxima Nova" panose="02000506030000020004" pitchFamily="2" charset="0"/>
              </a:rPr>
            </a:br>
            <a:endParaRPr lang="en-US" sz="2400" dirty="0">
              <a:solidFill>
                <a:srgbClr val="00B0F0"/>
              </a:solidFill>
              <a:latin typeface="Proxima Nova" panose="02000506030000020004" pitchFamily="2" charset="0"/>
            </a:endParaRPr>
          </a:p>
          <a:p>
            <a:pPr marL="7702">
              <a:spcBef>
                <a:spcPts val="73"/>
              </a:spcBef>
            </a:pPr>
            <a:r>
              <a:rPr lang="ru-RU" sz="2000" dirty="0">
                <a:solidFill>
                  <a:srgbClr val="595959"/>
                </a:solidFill>
                <a:latin typeface="Proxima Nova" panose="02000506030000020004" pitchFamily="2" charset="0"/>
              </a:rPr>
              <a:t>Цикл обучающих видеороликов</a:t>
            </a:r>
            <a:endParaRPr lang="ru-RU" sz="2000" dirty="0">
              <a:solidFill>
                <a:srgbClr val="00AEFF"/>
              </a:solidFill>
              <a:latin typeface="Proxima Nova" panose="02000506030000020004" pitchFamily="2" charset="0"/>
            </a:endParaRPr>
          </a:p>
          <a:p>
            <a:pPr marL="7702">
              <a:spcBef>
                <a:spcPts val="73"/>
              </a:spcBef>
            </a:pPr>
            <a:r>
              <a:rPr lang="ru-RU" sz="2000" dirty="0">
                <a:solidFill>
                  <a:srgbClr val="595959"/>
                </a:solidFill>
                <a:latin typeface="Proxima Nova" panose="02000506030000020004" pitchFamily="2" charset="0"/>
              </a:rPr>
              <a:t>для запуска эффективных кампаний.</a:t>
            </a:r>
          </a:p>
          <a:p>
            <a:pPr marL="7702">
              <a:spcBef>
                <a:spcPts val="73"/>
              </a:spcBef>
            </a:pPr>
            <a:endParaRPr lang="en-US" sz="2000" dirty="0">
              <a:solidFill>
                <a:srgbClr val="595959"/>
              </a:solidFill>
              <a:latin typeface="Proxima Nova" panose="02000506030000020004" pitchFamily="2" charset="0"/>
            </a:endParaRPr>
          </a:p>
        </p:txBody>
      </p:sp>
      <p:sp>
        <p:nvSpPr>
          <p:cNvPr id="59" name="object 27">
            <a:extLst>
              <a:ext uri="{FF2B5EF4-FFF2-40B4-BE49-F238E27FC236}">
                <a16:creationId xmlns:a16="http://schemas.microsoft.com/office/drawing/2014/main" id="{E0ABB754-0E34-1C7F-CA80-BCBA3E9C750B}"/>
              </a:ext>
            </a:extLst>
          </p:cNvPr>
          <p:cNvSpPr txBox="1"/>
          <p:nvPr/>
        </p:nvSpPr>
        <p:spPr>
          <a:xfrm>
            <a:off x="6421852" y="7082477"/>
            <a:ext cx="5486832" cy="1260445"/>
          </a:xfrm>
          <a:prstGeom prst="rect">
            <a:avLst/>
          </a:prstGeom>
        </p:spPr>
        <p:txBody>
          <a:bodyPr vert="horz" wrap="square" lIns="0" tIns="15241" rIns="0" bIns="0" rtlCol="0">
            <a:spAutoFit/>
          </a:bodyPr>
          <a:lstStyle/>
          <a:p>
            <a:pPr marL="7702">
              <a:lnSpc>
                <a:spcPct val="80000"/>
              </a:lnSpc>
              <a:spcBef>
                <a:spcPts val="73"/>
              </a:spcBef>
            </a:pPr>
            <a:r>
              <a:rPr lang="ru-RU" sz="2400" b="1" dirty="0">
                <a:solidFill>
                  <a:srgbClr val="595959"/>
                </a:solidFill>
                <a:latin typeface="Proxima Nova" panose="02000506030000020004" pitchFamily="2" charset="0"/>
              </a:rPr>
              <a:t>      </a:t>
            </a:r>
            <a:r>
              <a:rPr lang="ru-RU" sz="2400" b="1" dirty="0">
                <a:solidFill>
                  <a:srgbClr val="00B0F0"/>
                </a:solidFill>
                <a:latin typeface="Proxima Nova" panose="02000506030000020004" pitchFamily="2" charset="0"/>
              </a:rPr>
              <a:t>Обучающие материалы</a:t>
            </a:r>
            <a:endParaRPr lang="en-US" sz="2400" b="1" dirty="0">
              <a:solidFill>
                <a:srgbClr val="00B0F0"/>
              </a:solidFill>
              <a:latin typeface="Proxima Nova" panose="02000506030000020004" pitchFamily="2" charset="0"/>
            </a:endParaRPr>
          </a:p>
          <a:p>
            <a:pPr marL="7702">
              <a:lnSpc>
                <a:spcPct val="80000"/>
              </a:lnSpc>
              <a:spcBef>
                <a:spcPts val="73"/>
              </a:spcBef>
            </a:pPr>
            <a:endParaRPr lang="en-US" sz="2400" dirty="0">
              <a:solidFill>
                <a:srgbClr val="595959"/>
              </a:solidFill>
              <a:latin typeface="Proxima Nova" panose="02000506030000020004" pitchFamily="2" charset="0"/>
            </a:endParaRPr>
          </a:p>
          <a:p>
            <a:pPr marL="817923" indent="-342934">
              <a:spcBef>
                <a:spcPts val="73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95959"/>
                </a:solidFill>
                <a:latin typeface="Proxima Nova" panose="02000506030000020004" pitchFamily="2" charset="0"/>
              </a:rPr>
              <a:t>Доступ к базе знаний 24/7. </a:t>
            </a:r>
          </a:p>
          <a:p>
            <a:pPr marL="817923" indent="-342934">
              <a:spcBef>
                <a:spcPts val="73"/>
              </a:spcBef>
              <a:buFont typeface="Arial" panose="020B0604020202020204" pitchFamily="34" charset="0"/>
              <a:buChar char="•"/>
            </a:pPr>
            <a:r>
              <a:rPr lang="ru-RU" sz="2000" dirty="0">
                <a:solidFill>
                  <a:srgbClr val="595959"/>
                </a:solidFill>
                <a:latin typeface="Proxima Nova" panose="02000506030000020004" pitchFamily="2" charset="0"/>
              </a:rPr>
              <a:t>Подробные статьи, </a:t>
            </a:r>
            <a:r>
              <a:rPr lang="en-US" sz="2000" dirty="0">
                <a:solidFill>
                  <a:srgbClr val="595959"/>
                </a:solidFill>
                <a:latin typeface="Proxima Nova" panose="02000506030000020004" pitchFamily="2" charset="0"/>
              </a:rPr>
              <a:t>FAQ</a:t>
            </a:r>
            <a:r>
              <a:rPr lang="ru-RU" sz="2000" dirty="0">
                <a:solidFill>
                  <a:srgbClr val="595959"/>
                </a:solidFill>
                <a:latin typeface="Proxima Nova" panose="02000506030000020004" pitchFamily="2" charset="0"/>
              </a:rPr>
              <a:t>.</a:t>
            </a:r>
            <a:endParaRPr lang="en-US" sz="2000" dirty="0">
              <a:solidFill>
                <a:srgbClr val="595959"/>
              </a:solidFill>
              <a:latin typeface="Proxima Nova" panose="02000506030000020004" pitchFamily="2" charset="0"/>
            </a:endParaRPr>
          </a:p>
        </p:txBody>
      </p:sp>
      <p:sp>
        <p:nvSpPr>
          <p:cNvPr id="60" name="object 27">
            <a:extLst>
              <a:ext uri="{FF2B5EF4-FFF2-40B4-BE49-F238E27FC236}">
                <a16:creationId xmlns:a16="http://schemas.microsoft.com/office/drawing/2014/main" id="{2BB2F4DE-4771-7151-3124-36E3D83BA90E}"/>
              </a:ext>
            </a:extLst>
          </p:cNvPr>
          <p:cNvSpPr txBox="1"/>
          <p:nvPr/>
        </p:nvSpPr>
        <p:spPr>
          <a:xfrm>
            <a:off x="6468748" y="5129449"/>
            <a:ext cx="5955090" cy="1863221"/>
          </a:xfrm>
          <a:prstGeom prst="rect">
            <a:avLst/>
          </a:prstGeom>
        </p:spPr>
        <p:txBody>
          <a:bodyPr vert="horz" wrap="square" lIns="0" tIns="15241" rIns="0" bIns="0" rtlCol="0">
            <a:spAutoFit/>
          </a:bodyPr>
          <a:lstStyle/>
          <a:p>
            <a:pPr marL="7702">
              <a:lnSpc>
                <a:spcPct val="80000"/>
              </a:lnSpc>
              <a:spcBef>
                <a:spcPts val="73"/>
              </a:spcBef>
            </a:pPr>
            <a:r>
              <a:rPr lang="ru-RU" sz="2400" b="1" dirty="0">
                <a:solidFill>
                  <a:srgbClr val="595959"/>
                </a:solidFill>
                <a:latin typeface="Proxima Nova" panose="02000506030000020004" pitchFamily="2" charset="0"/>
              </a:rPr>
              <a:t>      </a:t>
            </a:r>
            <a:r>
              <a:rPr lang="ru-RU" sz="2400" b="1" dirty="0">
                <a:solidFill>
                  <a:srgbClr val="00B0F0"/>
                </a:solidFill>
                <a:latin typeface="Proxima Nova" panose="02000506030000020004" pitchFamily="2" charset="0"/>
              </a:rPr>
              <a:t>Рост </a:t>
            </a:r>
            <a:r>
              <a:rPr lang="en-US" sz="2400" b="1" dirty="0">
                <a:solidFill>
                  <a:srgbClr val="00B0F0"/>
                </a:solidFill>
                <a:latin typeface="Proxima Nova" panose="02000506030000020004" pitchFamily="2" charset="0"/>
              </a:rPr>
              <a:t>programmatic-</a:t>
            </a:r>
            <a:r>
              <a:rPr lang="ru-RU" sz="2400" b="1" dirty="0">
                <a:solidFill>
                  <a:srgbClr val="00B0F0"/>
                </a:solidFill>
                <a:latin typeface="Proxima Nova" panose="02000506030000020004" pitchFamily="2" charset="0"/>
              </a:rPr>
              <a:t>экспертов</a:t>
            </a:r>
            <a:endParaRPr lang="en-US" sz="2400" b="1" dirty="0">
              <a:solidFill>
                <a:srgbClr val="00B0F0"/>
              </a:solidFill>
              <a:latin typeface="Proxima Nova" panose="02000506030000020004" pitchFamily="2" charset="0"/>
            </a:endParaRPr>
          </a:p>
          <a:p>
            <a:pPr marL="7702">
              <a:lnSpc>
                <a:spcPct val="80000"/>
              </a:lnSpc>
              <a:spcBef>
                <a:spcPts val="73"/>
              </a:spcBef>
            </a:pPr>
            <a:endParaRPr lang="en-US" sz="2400" dirty="0">
              <a:solidFill>
                <a:srgbClr val="595959"/>
              </a:solidFill>
              <a:latin typeface="Proxima Nova" panose="02000506030000020004" pitchFamily="2" charset="0"/>
            </a:endParaRPr>
          </a:p>
          <a:p>
            <a:pPr marL="474988">
              <a:spcBef>
                <a:spcPts val="73"/>
              </a:spcBef>
            </a:pPr>
            <a:r>
              <a:rPr lang="ru-RU" sz="2000" dirty="0">
                <a:solidFill>
                  <a:srgbClr val="595959"/>
                </a:solidFill>
                <a:latin typeface="Proxima Nova" panose="02000506030000020004" pitchFamily="2" charset="0"/>
              </a:rPr>
              <a:t>Количество участников в ежегодном </a:t>
            </a:r>
            <a:r>
              <a:rPr lang="en-US" sz="2000" dirty="0">
                <a:solidFill>
                  <a:srgbClr val="595959"/>
                </a:solidFill>
                <a:latin typeface="Proxima Nova" panose="02000506030000020004" pitchFamily="2" charset="0"/>
              </a:rPr>
              <a:t>Programmatic Battle </a:t>
            </a:r>
            <a:r>
              <a:rPr lang="ru-RU" sz="2000" dirty="0">
                <a:solidFill>
                  <a:srgbClr val="595959"/>
                </a:solidFill>
                <a:latin typeface="Proxima Nova" panose="02000506030000020004" pitchFamily="2" charset="0"/>
              </a:rPr>
              <a:t>(соревнование </a:t>
            </a:r>
            <a:br>
              <a:rPr lang="ru-RU" sz="2000" dirty="0">
                <a:solidFill>
                  <a:srgbClr val="595959"/>
                </a:solidFill>
                <a:latin typeface="Proxima Nova" panose="02000506030000020004" pitchFamily="2" charset="0"/>
              </a:rPr>
            </a:br>
            <a:r>
              <a:rPr lang="ru-RU" sz="2000" dirty="0">
                <a:solidFill>
                  <a:srgbClr val="595959"/>
                </a:solidFill>
                <a:latin typeface="Proxima Nova" panose="02000506030000020004" pitchFamily="2" charset="0"/>
              </a:rPr>
              <a:t>для </a:t>
            </a:r>
            <a:r>
              <a:rPr lang="ru-RU" sz="2000" dirty="0" err="1">
                <a:solidFill>
                  <a:srgbClr val="595959"/>
                </a:solidFill>
                <a:latin typeface="Proxima Nova" panose="02000506030000020004" pitchFamily="2" charset="0"/>
              </a:rPr>
              <a:t>медиабайеров</a:t>
            </a:r>
            <a:r>
              <a:rPr lang="ru-RU" sz="2000" dirty="0">
                <a:solidFill>
                  <a:srgbClr val="595959"/>
                </a:solidFill>
                <a:latin typeface="Proxima Nova" panose="02000506030000020004" pitchFamily="2" charset="0"/>
              </a:rPr>
              <a:t>) выросло в 2 раза!</a:t>
            </a:r>
            <a:br>
              <a:rPr lang="ru-RU" sz="2000" dirty="0">
                <a:solidFill>
                  <a:srgbClr val="595959"/>
                </a:solidFill>
                <a:latin typeface="Proxima Nova" panose="02000506030000020004" pitchFamily="2" charset="0"/>
              </a:rPr>
            </a:br>
            <a:endParaRPr lang="en-US" sz="2000" dirty="0">
              <a:solidFill>
                <a:srgbClr val="595959"/>
              </a:solidFill>
              <a:latin typeface="Proxima Nova" panose="02000506030000020004" pitchFamily="2" charset="0"/>
            </a:endParaRPr>
          </a:p>
        </p:txBody>
      </p:sp>
      <p:sp>
        <p:nvSpPr>
          <p:cNvPr id="40" name="object 20">
            <a:extLst>
              <a:ext uri="{FF2B5EF4-FFF2-40B4-BE49-F238E27FC236}">
                <a16:creationId xmlns:a16="http://schemas.microsoft.com/office/drawing/2014/main" id="{C5AA3571-8BA6-BF8A-82E2-DCBB5872D551}"/>
              </a:ext>
            </a:extLst>
          </p:cNvPr>
          <p:cNvSpPr txBox="1"/>
          <p:nvPr/>
        </p:nvSpPr>
        <p:spPr>
          <a:xfrm>
            <a:off x="801062" y="614511"/>
            <a:ext cx="16381137" cy="874026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pPr marL="12701" marR="5081">
              <a:spcBef>
                <a:spcPts val="95"/>
              </a:spcBef>
            </a:pPr>
            <a:r>
              <a:rPr lang="ru-RU" sz="5000" b="1" spc="-150" dirty="0">
                <a:latin typeface="Proxima Nova" panose="02000506030000020004" pitchFamily="2" charset="0"/>
                <a:cs typeface="Arial"/>
              </a:rPr>
              <a:t>Популярность</a:t>
            </a:r>
            <a:r>
              <a:rPr lang="ru-RU" sz="5601" b="1" spc="-150" dirty="0">
                <a:latin typeface="Proxima Nova" panose="02000506030000020004" pitchFamily="2" charset="0"/>
                <a:cs typeface="Arial"/>
              </a:rPr>
              <a:t> </a:t>
            </a:r>
            <a:r>
              <a:rPr lang="en-US" sz="5601" b="1" spc="-150" dirty="0">
                <a:latin typeface="Proxima Nova" panose="02000506030000020004" pitchFamily="2" charset="0"/>
                <a:cs typeface="Arial"/>
              </a:rPr>
              <a:t>programmatic in-house</a:t>
            </a:r>
          </a:p>
        </p:txBody>
      </p:sp>
      <p:cxnSp>
        <p:nvCxnSpPr>
          <p:cNvPr id="41" name="Прямая соединительная линия 40">
            <a:extLst>
              <a:ext uri="{FF2B5EF4-FFF2-40B4-BE49-F238E27FC236}">
                <a16:creationId xmlns:a16="http://schemas.microsoft.com/office/drawing/2014/main" id="{1496EE1B-B2EE-2251-9186-005777AF93CC}"/>
              </a:ext>
            </a:extLst>
          </p:cNvPr>
          <p:cNvCxnSpPr>
            <a:cxnSpLocks/>
          </p:cNvCxnSpPr>
          <p:nvPr/>
        </p:nvCxnSpPr>
        <p:spPr>
          <a:xfrm>
            <a:off x="801062" y="1664486"/>
            <a:ext cx="1720259" cy="0"/>
          </a:xfrm>
          <a:prstGeom prst="line">
            <a:avLst/>
          </a:prstGeom>
          <a:ln w="88900">
            <a:solidFill>
              <a:srgbClr val="05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1208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356;p23">
            <a:extLst>
              <a:ext uri="{FF2B5EF4-FFF2-40B4-BE49-F238E27FC236}">
                <a16:creationId xmlns:a16="http://schemas.microsoft.com/office/drawing/2014/main" id="{1971A7A3-67D8-0380-A9BC-13EDDC9F267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5900" y="7558574"/>
            <a:ext cx="20181588" cy="4086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399D6D52-2DB9-87AB-FC0B-7A9038AA7B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12715874" y="1294069"/>
            <a:ext cx="11326475" cy="10000421"/>
          </a:xfrm>
          <a:prstGeom prst="rect">
            <a:avLst/>
          </a:prstGeom>
        </p:spPr>
      </p:pic>
      <p:pic>
        <p:nvPicPr>
          <p:cNvPr id="73" name="Google Shape;299;p21">
            <a:extLst>
              <a:ext uri="{FF2B5EF4-FFF2-40B4-BE49-F238E27FC236}">
                <a16:creationId xmlns:a16="http://schemas.microsoft.com/office/drawing/2014/main" id="{FAB14AAC-6646-1DD8-A453-C4E2131556B2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5567" y="6963466"/>
            <a:ext cx="3560514" cy="3080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299;p21">
            <a:extLst>
              <a:ext uri="{FF2B5EF4-FFF2-40B4-BE49-F238E27FC236}">
                <a16:creationId xmlns:a16="http://schemas.microsoft.com/office/drawing/2014/main" id="{0754955A-8351-9725-423A-655CA5C7911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09080" y="6953008"/>
            <a:ext cx="3560514" cy="3080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299;p21">
            <a:extLst>
              <a:ext uri="{FF2B5EF4-FFF2-40B4-BE49-F238E27FC236}">
                <a16:creationId xmlns:a16="http://schemas.microsoft.com/office/drawing/2014/main" id="{9274E8A4-1224-2097-575B-681E2D0D64D9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47510" y="3111979"/>
            <a:ext cx="3560514" cy="3080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299;p21">
            <a:extLst>
              <a:ext uri="{FF2B5EF4-FFF2-40B4-BE49-F238E27FC236}">
                <a16:creationId xmlns:a16="http://schemas.microsoft.com/office/drawing/2014/main" id="{AF7E4346-4149-C94E-5878-3A9FB201E48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09080" y="3111980"/>
            <a:ext cx="3560514" cy="3080084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object 20">
            <a:extLst>
              <a:ext uri="{FF2B5EF4-FFF2-40B4-BE49-F238E27FC236}">
                <a16:creationId xmlns:a16="http://schemas.microsoft.com/office/drawing/2014/main" id="{951D59F2-C062-92C7-44C3-1C6764B68858}"/>
              </a:ext>
            </a:extLst>
          </p:cNvPr>
          <p:cNvSpPr txBox="1"/>
          <p:nvPr/>
        </p:nvSpPr>
        <p:spPr>
          <a:xfrm>
            <a:off x="801062" y="614511"/>
            <a:ext cx="16381137" cy="874026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pPr marL="12701" marR="5081">
              <a:spcBef>
                <a:spcPts val="95"/>
              </a:spcBef>
            </a:pPr>
            <a:r>
              <a:rPr lang="ru-RU" sz="5601" b="1" spc="-150" dirty="0">
                <a:solidFill>
                  <a:srgbClr val="6442C4"/>
                </a:solidFill>
                <a:latin typeface="Proxima Nova" panose="02000506030000020004" pitchFamily="2" charset="0"/>
                <a:cs typeface="Arial"/>
              </a:rPr>
              <a:t>Альтернативные каналы продвижения</a:t>
            </a:r>
            <a:endParaRPr lang="en-US" sz="5601" b="1" spc="-150" dirty="0">
              <a:solidFill>
                <a:srgbClr val="6442C4"/>
              </a:solidFill>
              <a:latin typeface="Proxima Nova" panose="02000506030000020004" pitchFamily="2" charset="0"/>
              <a:cs typeface="Arial"/>
            </a:endParaRP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39A0EE90-2EC8-5D04-4C93-0F0E0522FC22}"/>
              </a:ext>
            </a:extLst>
          </p:cNvPr>
          <p:cNvCxnSpPr>
            <a:cxnSpLocks/>
          </p:cNvCxnSpPr>
          <p:nvPr/>
        </p:nvCxnSpPr>
        <p:spPr>
          <a:xfrm>
            <a:off x="801062" y="1795118"/>
            <a:ext cx="1720259" cy="0"/>
          </a:xfrm>
          <a:prstGeom prst="line">
            <a:avLst/>
          </a:prstGeom>
          <a:ln w="88900">
            <a:solidFill>
              <a:srgbClr val="644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DBA0AC1-1335-16A1-F3EB-E6708B6F15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4337" y="4652021"/>
            <a:ext cx="1270000" cy="11049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0C7F3A4-2613-5290-0A43-351B020B9A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9737" y="8423200"/>
            <a:ext cx="1219200" cy="12446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E94560F-7BCE-A0C1-7B17-31A45CB3CD9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05187" y="4512322"/>
            <a:ext cx="1645160" cy="1244599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C437F0D8-115C-F729-4502-B8F14D00DB8F}"/>
              </a:ext>
            </a:extLst>
          </p:cNvPr>
          <p:cNvSpPr txBox="1"/>
          <p:nvPr/>
        </p:nvSpPr>
        <p:spPr>
          <a:xfrm>
            <a:off x="1981364" y="3589613"/>
            <a:ext cx="32159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Email-marketing</a:t>
            </a:r>
            <a:endParaRPr lang="ru-RU" sz="3200" b="1" dirty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2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45146C88-3F5C-BA96-955C-7B39EA23E7F9}"/>
              </a:ext>
            </a:extLst>
          </p:cNvPr>
          <p:cNvSpPr txBox="1"/>
          <p:nvPr/>
        </p:nvSpPr>
        <p:spPr>
          <a:xfrm>
            <a:off x="2338033" y="7184420"/>
            <a:ext cx="250260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Мобильный</a:t>
            </a:r>
          </a:p>
          <a:p>
            <a:pPr algn="ctr"/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маркетинг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97F7465-A7D9-3540-AF8F-02DC875BFAA9}"/>
              </a:ext>
            </a:extLst>
          </p:cNvPr>
          <p:cNvSpPr txBox="1"/>
          <p:nvPr/>
        </p:nvSpPr>
        <p:spPr>
          <a:xfrm>
            <a:off x="7517152" y="3335097"/>
            <a:ext cx="26212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Telegram</a:t>
            </a:r>
            <a:endParaRPr lang="ru-RU" sz="3200" b="1" dirty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2" charset="0"/>
            </a:endParaRPr>
          </a:p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(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покупка постов)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3153A8A-1AA7-07FE-953B-D19FA22AF146}"/>
              </a:ext>
            </a:extLst>
          </p:cNvPr>
          <p:cNvSpPr txBox="1"/>
          <p:nvPr/>
        </p:nvSpPr>
        <p:spPr>
          <a:xfrm>
            <a:off x="8044540" y="8031385"/>
            <a:ext cx="156645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CPA</a:t>
            </a:r>
            <a:endParaRPr lang="ru-RU" sz="5400" b="1" dirty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2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DF951A7-D9E8-F89A-8114-C681D42EF2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447342" y="891637"/>
            <a:ext cx="2057400" cy="596900"/>
          </a:xfrm>
          <a:prstGeom prst="rect">
            <a:avLst/>
          </a:prstGeom>
        </p:spPr>
      </p:pic>
      <p:pic>
        <p:nvPicPr>
          <p:cNvPr id="75" name="Google Shape;297;p21">
            <a:extLst>
              <a:ext uri="{FF2B5EF4-FFF2-40B4-BE49-F238E27FC236}">
                <a16:creationId xmlns:a16="http://schemas.microsoft.com/office/drawing/2014/main" id="{9AC1222E-332C-0032-6E81-C3128DFE4480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07363" y="5527102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298;p21">
            <a:extLst>
              <a:ext uri="{FF2B5EF4-FFF2-40B4-BE49-F238E27FC236}">
                <a16:creationId xmlns:a16="http://schemas.microsoft.com/office/drawing/2014/main" id="{0D96EC19-F9BA-7BE1-3D15-42A631C8330C}"/>
              </a:ext>
            </a:extLst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037488" y="6398280"/>
            <a:ext cx="703675" cy="72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03FFFE8-4965-ED44-872C-96494DDFCC5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6645191" y="5988154"/>
            <a:ext cx="3153134" cy="4086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4547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3;p14">
            <a:extLst>
              <a:ext uri="{FF2B5EF4-FFF2-40B4-BE49-F238E27FC236}">
                <a16:creationId xmlns:a16="http://schemas.microsoft.com/office/drawing/2014/main" id="{B231ECED-5BFA-D7CB-76D3-CC1DD04E6E3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t="1846"/>
          <a:stretch/>
        </p:blipFill>
        <p:spPr>
          <a:xfrm flipH="1">
            <a:off x="10504150" y="2457"/>
            <a:ext cx="9599333" cy="1130689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EFD3FA30-17B0-F553-5A8C-6487E333882F}"/>
              </a:ext>
            </a:extLst>
          </p:cNvPr>
          <p:cNvGrpSpPr/>
          <p:nvPr/>
        </p:nvGrpSpPr>
        <p:grpSpPr>
          <a:xfrm>
            <a:off x="13451315" y="4692924"/>
            <a:ext cx="4570339" cy="4114610"/>
            <a:chOff x="618011" y="950938"/>
            <a:chExt cx="4012309" cy="3726688"/>
          </a:xfrm>
        </p:grpSpPr>
        <p:grpSp>
          <p:nvGrpSpPr>
            <p:cNvPr id="4" name="Google Shape;537;p33">
              <a:extLst>
                <a:ext uri="{FF2B5EF4-FFF2-40B4-BE49-F238E27FC236}">
                  <a16:creationId xmlns:a16="http://schemas.microsoft.com/office/drawing/2014/main" id="{864EE01A-F6E2-837D-F771-3F166AFA12D9}"/>
                </a:ext>
              </a:extLst>
            </p:cNvPr>
            <p:cNvGrpSpPr/>
            <p:nvPr/>
          </p:nvGrpSpPr>
          <p:grpSpPr>
            <a:xfrm>
              <a:off x="618011" y="950938"/>
              <a:ext cx="2473611" cy="3726688"/>
              <a:chOff x="-5693400" y="2181225"/>
              <a:chExt cx="2046675" cy="3083475"/>
            </a:xfrm>
          </p:grpSpPr>
          <p:sp>
            <p:nvSpPr>
              <p:cNvPr id="30" name="Google Shape;539;p33">
                <a:extLst>
                  <a:ext uri="{FF2B5EF4-FFF2-40B4-BE49-F238E27FC236}">
                    <a16:creationId xmlns:a16="http://schemas.microsoft.com/office/drawing/2014/main" id="{734CA36F-65B5-C67F-C7F7-1FDD5EA2E2A9}"/>
                  </a:ext>
                </a:extLst>
              </p:cNvPr>
              <p:cNvSpPr/>
              <p:nvPr/>
            </p:nvSpPr>
            <p:spPr>
              <a:xfrm>
                <a:off x="-4020700" y="2860025"/>
                <a:ext cx="295200" cy="232475"/>
              </a:xfrm>
              <a:custGeom>
                <a:avLst/>
                <a:gdLst/>
                <a:ahLst/>
                <a:cxnLst/>
                <a:rect l="l" t="t" r="r" b="b"/>
                <a:pathLst>
                  <a:path w="11808" h="9299" extrusionOk="0">
                    <a:moveTo>
                      <a:pt x="10639" y="0"/>
                    </a:moveTo>
                    <a:cubicBezTo>
                      <a:pt x="10401" y="0"/>
                      <a:pt x="10099" y="156"/>
                      <a:pt x="9722" y="517"/>
                    </a:cubicBezTo>
                    <a:cubicBezTo>
                      <a:pt x="7493" y="2648"/>
                      <a:pt x="4806" y="3381"/>
                      <a:pt x="4364" y="5019"/>
                    </a:cubicBezTo>
                    <a:cubicBezTo>
                      <a:pt x="3921" y="6657"/>
                      <a:pt x="0" y="6969"/>
                      <a:pt x="0" y="6969"/>
                    </a:cubicBezTo>
                    <a:lnTo>
                      <a:pt x="210" y="9299"/>
                    </a:lnTo>
                    <a:lnTo>
                      <a:pt x="5080" y="8577"/>
                    </a:lnTo>
                    <a:cubicBezTo>
                      <a:pt x="5080" y="8577"/>
                      <a:pt x="10476" y="7771"/>
                      <a:pt x="11009" y="5583"/>
                    </a:cubicBezTo>
                    <a:cubicBezTo>
                      <a:pt x="11450" y="3766"/>
                      <a:pt x="11808" y="0"/>
                      <a:pt x="10639" y="0"/>
                    </a:cubicBezTo>
                    <a:close/>
                  </a:path>
                </a:pathLst>
              </a:custGeom>
              <a:solidFill>
                <a:srgbClr val="FFB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540;p33">
                <a:extLst>
                  <a:ext uri="{FF2B5EF4-FFF2-40B4-BE49-F238E27FC236}">
                    <a16:creationId xmlns:a16="http://schemas.microsoft.com/office/drawing/2014/main" id="{197A2E70-E3C7-42C2-7364-190377505481}"/>
                  </a:ext>
                </a:extLst>
              </p:cNvPr>
              <p:cNvSpPr/>
              <p:nvPr/>
            </p:nvSpPr>
            <p:spPr>
              <a:xfrm>
                <a:off x="-4935250" y="2738750"/>
                <a:ext cx="1053225" cy="609725"/>
              </a:xfrm>
              <a:custGeom>
                <a:avLst/>
                <a:gdLst/>
                <a:ahLst/>
                <a:cxnLst/>
                <a:rect l="l" t="t" r="r" b="b"/>
                <a:pathLst>
                  <a:path w="42129" h="24389" extrusionOk="0">
                    <a:moveTo>
                      <a:pt x="3129" y="1"/>
                    </a:moveTo>
                    <a:cubicBezTo>
                      <a:pt x="2492" y="1"/>
                      <a:pt x="1857" y="218"/>
                      <a:pt x="1339" y="649"/>
                    </a:cubicBezTo>
                    <a:lnTo>
                      <a:pt x="1341" y="649"/>
                    </a:lnTo>
                    <a:cubicBezTo>
                      <a:pt x="194" y="1605"/>
                      <a:pt x="1" y="3292"/>
                      <a:pt x="903" y="4482"/>
                    </a:cubicBezTo>
                    <a:cubicBezTo>
                      <a:pt x="4910" y="9773"/>
                      <a:pt x="15545" y="23110"/>
                      <a:pt x="21709" y="24210"/>
                    </a:cubicBezTo>
                    <a:cubicBezTo>
                      <a:pt x="22394" y="24332"/>
                      <a:pt x="23122" y="24388"/>
                      <a:pt x="23878" y="24388"/>
                    </a:cubicBezTo>
                    <a:cubicBezTo>
                      <a:pt x="28464" y="24388"/>
                      <a:pt x="34128" y="22345"/>
                      <a:pt x="37980" y="20681"/>
                    </a:cubicBezTo>
                    <a:cubicBezTo>
                      <a:pt x="40608" y="19547"/>
                      <a:pt x="42128" y="16774"/>
                      <a:pt x="41669" y="13951"/>
                    </a:cubicBezTo>
                    <a:cubicBezTo>
                      <a:pt x="41161" y="10820"/>
                      <a:pt x="38454" y="8700"/>
                      <a:pt x="35517" y="8700"/>
                    </a:cubicBezTo>
                    <a:cubicBezTo>
                      <a:pt x="34708" y="8700"/>
                      <a:pt x="33883" y="8860"/>
                      <a:pt x="33081" y="9205"/>
                    </a:cubicBezTo>
                    <a:cubicBezTo>
                      <a:pt x="30103" y="10482"/>
                      <a:pt x="26901" y="11621"/>
                      <a:pt x="24953" y="11621"/>
                    </a:cubicBezTo>
                    <a:cubicBezTo>
                      <a:pt x="24833" y="11621"/>
                      <a:pt x="24717" y="11617"/>
                      <a:pt x="24607" y="11608"/>
                    </a:cubicBezTo>
                    <a:cubicBezTo>
                      <a:pt x="19690" y="11208"/>
                      <a:pt x="8997" y="3651"/>
                      <a:pt x="4789" y="547"/>
                    </a:cubicBezTo>
                    <a:cubicBezTo>
                      <a:pt x="4294" y="182"/>
                      <a:pt x="3711" y="1"/>
                      <a:pt x="3129" y="1"/>
                    </a:cubicBezTo>
                    <a:close/>
                  </a:path>
                </a:pathLst>
              </a:custGeom>
              <a:solidFill>
                <a:srgbClr val="00A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541;p33">
                <a:extLst>
                  <a:ext uri="{FF2B5EF4-FFF2-40B4-BE49-F238E27FC236}">
                    <a16:creationId xmlns:a16="http://schemas.microsoft.com/office/drawing/2014/main" id="{88EC5579-BAD1-9DC5-F048-A903954700B6}"/>
                  </a:ext>
                </a:extLst>
              </p:cNvPr>
              <p:cNvSpPr/>
              <p:nvPr/>
            </p:nvSpPr>
            <p:spPr>
              <a:xfrm>
                <a:off x="-4907725" y="2723725"/>
                <a:ext cx="353625" cy="1233475"/>
              </a:xfrm>
              <a:custGeom>
                <a:avLst/>
                <a:gdLst/>
                <a:ahLst/>
                <a:cxnLst/>
                <a:rect l="l" t="t" r="r" b="b"/>
                <a:pathLst>
                  <a:path w="14145" h="49339" extrusionOk="0">
                    <a:moveTo>
                      <a:pt x="1" y="1"/>
                    </a:moveTo>
                    <a:lnTo>
                      <a:pt x="1018" y="49338"/>
                    </a:lnTo>
                    <a:lnTo>
                      <a:pt x="14144" y="49338"/>
                    </a:lnTo>
                    <a:cubicBezTo>
                      <a:pt x="11667" y="35030"/>
                      <a:pt x="12007" y="22346"/>
                      <a:pt x="10698" y="10039"/>
                    </a:cubicBezTo>
                    <a:cubicBezTo>
                      <a:pt x="10377" y="7028"/>
                      <a:pt x="8072" y="1209"/>
                      <a:pt x="1516" y="323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00A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542;p33">
                <a:extLst>
                  <a:ext uri="{FF2B5EF4-FFF2-40B4-BE49-F238E27FC236}">
                    <a16:creationId xmlns:a16="http://schemas.microsoft.com/office/drawing/2014/main" id="{094A2FB3-385D-D9DC-E146-4AB21F7BD459}"/>
                  </a:ext>
                </a:extLst>
              </p:cNvPr>
              <p:cNvSpPr/>
              <p:nvPr/>
            </p:nvSpPr>
            <p:spPr>
              <a:xfrm>
                <a:off x="-5693400" y="2392325"/>
                <a:ext cx="806850" cy="1099925"/>
              </a:xfrm>
              <a:custGeom>
                <a:avLst/>
                <a:gdLst/>
                <a:ahLst/>
                <a:cxnLst/>
                <a:rect l="l" t="t" r="r" b="b"/>
                <a:pathLst>
                  <a:path w="32274" h="43997" extrusionOk="0">
                    <a:moveTo>
                      <a:pt x="22298" y="0"/>
                    </a:moveTo>
                    <a:cubicBezTo>
                      <a:pt x="17912" y="0"/>
                      <a:pt x="13970" y="3195"/>
                      <a:pt x="13157" y="7588"/>
                    </a:cubicBezTo>
                    <a:cubicBezTo>
                      <a:pt x="13044" y="8195"/>
                      <a:pt x="12992" y="8811"/>
                      <a:pt x="13002" y="9429"/>
                    </a:cubicBezTo>
                    <a:cubicBezTo>
                      <a:pt x="13030" y="11213"/>
                      <a:pt x="12484" y="12981"/>
                      <a:pt x="11295" y="14311"/>
                    </a:cubicBezTo>
                    <a:cubicBezTo>
                      <a:pt x="10309" y="15416"/>
                      <a:pt x="9603" y="16742"/>
                      <a:pt x="9235" y="18176"/>
                    </a:cubicBezTo>
                    <a:cubicBezTo>
                      <a:pt x="8688" y="20309"/>
                      <a:pt x="7238" y="22060"/>
                      <a:pt x="5409" y="23283"/>
                    </a:cubicBezTo>
                    <a:cubicBezTo>
                      <a:pt x="2615" y="25148"/>
                      <a:pt x="658" y="28246"/>
                      <a:pt x="405" y="31947"/>
                    </a:cubicBezTo>
                    <a:cubicBezTo>
                      <a:pt x="1" y="37864"/>
                      <a:pt x="4408" y="43161"/>
                      <a:pt x="10294" y="43904"/>
                    </a:cubicBezTo>
                    <a:cubicBezTo>
                      <a:pt x="10785" y="43966"/>
                      <a:pt x="11270" y="43997"/>
                      <a:pt x="11748" y="43997"/>
                    </a:cubicBezTo>
                    <a:cubicBezTo>
                      <a:pt x="17581" y="43997"/>
                      <a:pt x="22242" y="39502"/>
                      <a:pt x="22921" y="34065"/>
                    </a:cubicBezTo>
                    <a:cubicBezTo>
                      <a:pt x="23298" y="31058"/>
                      <a:pt x="24288" y="28130"/>
                      <a:pt x="25965" y="25605"/>
                    </a:cubicBezTo>
                    <a:cubicBezTo>
                      <a:pt x="26698" y="24500"/>
                      <a:pt x="27185" y="23249"/>
                      <a:pt x="27391" y="21940"/>
                    </a:cubicBezTo>
                    <a:cubicBezTo>
                      <a:pt x="27393" y="21923"/>
                      <a:pt x="27396" y="21908"/>
                      <a:pt x="27399" y="21893"/>
                    </a:cubicBezTo>
                    <a:cubicBezTo>
                      <a:pt x="27814" y="19192"/>
                      <a:pt x="28647" y="16565"/>
                      <a:pt x="30115" y="14261"/>
                    </a:cubicBezTo>
                    <a:cubicBezTo>
                      <a:pt x="30795" y="13190"/>
                      <a:pt x="31249" y="11992"/>
                      <a:pt x="31447" y="10739"/>
                    </a:cubicBezTo>
                    <a:cubicBezTo>
                      <a:pt x="32274" y="5539"/>
                      <a:pt x="28610" y="663"/>
                      <a:pt x="23323" y="59"/>
                    </a:cubicBezTo>
                    <a:cubicBezTo>
                      <a:pt x="22980" y="19"/>
                      <a:pt x="22638" y="0"/>
                      <a:pt x="22298" y="0"/>
                    </a:cubicBezTo>
                    <a:close/>
                  </a:path>
                </a:pathLst>
              </a:custGeom>
              <a:solidFill>
                <a:srgbClr val="2327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543;p33">
                <a:extLst>
                  <a:ext uri="{FF2B5EF4-FFF2-40B4-BE49-F238E27FC236}">
                    <a16:creationId xmlns:a16="http://schemas.microsoft.com/office/drawing/2014/main" id="{BF322BE6-0CEC-AEFC-3787-6C9D938C6161}"/>
                  </a:ext>
                </a:extLst>
              </p:cNvPr>
              <p:cNvSpPr/>
              <p:nvPr/>
            </p:nvSpPr>
            <p:spPr>
              <a:xfrm>
                <a:off x="-5323550" y="5132850"/>
                <a:ext cx="184475" cy="111075"/>
              </a:xfrm>
              <a:custGeom>
                <a:avLst/>
                <a:gdLst/>
                <a:ahLst/>
                <a:cxnLst/>
                <a:rect l="l" t="t" r="r" b="b"/>
                <a:pathLst>
                  <a:path w="7379" h="4443" extrusionOk="0">
                    <a:moveTo>
                      <a:pt x="5410" y="0"/>
                    </a:moveTo>
                    <a:cubicBezTo>
                      <a:pt x="4639" y="0"/>
                      <a:pt x="3594" y="443"/>
                      <a:pt x="2414" y="1417"/>
                    </a:cubicBezTo>
                    <a:cubicBezTo>
                      <a:pt x="687" y="2843"/>
                      <a:pt x="1" y="3658"/>
                      <a:pt x="192" y="4161"/>
                    </a:cubicBezTo>
                    <a:cubicBezTo>
                      <a:pt x="265" y="4353"/>
                      <a:pt x="516" y="4442"/>
                      <a:pt x="903" y="4442"/>
                    </a:cubicBezTo>
                    <a:cubicBezTo>
                      <a:pt x="1606" y="4442"/>
                      <a:pt x="2758" y="4148"/>
                      <a:pt x="4108" y="3635"/>
                    </a:cubicBezTo>
                    <a:cubicBezTo>
                      <a:pt x="6200" y="2840"/>
                      <a:pt x="7378" y="2394"/>
                      <a:pt x="6631" y="723"/>
                    </a:cubicBezTo>
                    <a:cubicBezTo>
                      <a:pt x="6421" y="254"/>
                      <a:pt x="5994" y="0"/>
                      <a:pt x="541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544;p33">
                <a:extLst>
                  <a:ext uri="{FF2B5EF4-FFF2-40B4-BE49-F238E27FC236}">
                    <a16:creationId xmlns:a16="http://schemas.microsoft.com/office/drawing/2014/main" id="{7BD5D7E0-2376-87B8-9682-380946C3115B}"/>
                  </a:ext>
                </a:extLst>
              </p:cNvPr>
              <p:cNvSpPr/>
              <p:nvPr/>
            </p:nvSpPr>
            <p:spPr>
              <a:xfrm>
                <a:off x="-5223550" y="5059775"/>
                <a:ext cx="64000" cy="111900"/>
              </a:xfrm>
              <a:custGeom>
                <a:avLst/>
                <a:gdLst/>
                <a:ahLst/>
                <a:cxnLst/>
                <a:rect l="l" t="t" r="r" b="b"/>
                <a:pathLst>
                  <a:path w="2560" h="4476" extrusionOk="0">
                    <a:moveTo>
                      <a:pt x="0" y="0"/>
                    </a:moveTo>
                    <a:lnTo>
                      <a:pt x="348" y="3637"/>
                    </a:lnTo>
                    <a:cubicBezTo>
                      <a:pt x="374" y="4107"/>
                      <a:pt x="763" y="4475"/>
                      <a:pt x="1235" y="4475"/>
                    </a:cubicBezTo>
                    <a:cubicBezTo>
                      <a:pt x="1702" y="4475"/>
                      <a:pt x="2089" y="4112"/>
                      <a:pt x="2120" y="3645"/>
                    </a:cubicBezTo>
                    <a:lnTo>
                      <a:pt x="2559" y="79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545;p33">
                <a:extLst>
                  <a:ext uri="{FF2B5EF4-FFF2-40B4-BE49-F238E27FC236}">
                    <a16:creationId xmlns:a16="http://schemas.microsoft.com/office/drawing/2014/main" id="{465AB52B-08DB-3D82-A17E-292A6FD2EA65}"/>
                  </a:ext>
                </a:extLst>
              </p:cNvPr>
              <p:cNvSpPr/>
              <p:nvPr/>
            </p:nvSpPr>
            <p:spPr>
              <a:xfrm>
                <a:off x="-4695675" y="5142175"/>
                <a:ext cx="180275" cy="122525"/>
              </a:xfrm>
              <a:custGeom>
                <a:avLst/>
                <a:gdLst/>
                <a:ahLst/>
                <a:cxnLst/>
                <a:rect l="l" t="t" r="r" b="b"/>
                <a:pathLst>
                  <a:path w="7211" h="4901" extrusionOk="0">
                    <a:moveTo>
                      <a:pt x="2013" y="1"/>
                    </a:moveTo>
                    <a:cubicBezTo>
                      <a:pt x="1524" y="1"/>
                      <a:pt x="1143" y="209"/>
                      <a:pt x="915" y="604"/>
                    </a:cubicBezTo>
                    <a:cubicBezTo>
                      <a:pt x="0" y="2191"/>
                      <a:pt x="1126" y="2754"/>
                      <a:pt x="3128" y="3760"/>
                    </a:cubicBezTo>
                    <a:cubicBezTo>
                      <a:pt x="4551" y="4475"/>
                      <a:pt x="5763" y="4901"/>
                      <a:pt x="6437" y="4901"/>
                    </a:cubicBezTo>
                    <a:cubicBezTo>
                      <a:pt x="6710" y="4901"/>
                      <a:pt x="6894" y="4831"/>
                      <a:pt x="6969" y="4682"/>
                    </a:cubicBezTo>
                    <a:cubicBezTo>
                      <a:pt x="7211" y="4202"/>
                      <a:pt x="6611" y="3320"/>
                      <a:pt x="5039" y="1726"/>
                    </a:cubicBezTo>
                    <a:cubicBezTo>
                      <a:pt x="3873" y="544"/>
                      <a:pt x="2802" y="1"/>
                      <a:pt x="2013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546;p33">
                <a:extLst>
                  <a:ext uri="{FF2B5EF4-FFF2-40B4-BE49-F238E27FC236}">
                    <a16:creationId xmlns:a16="http://schemas.microsoft.com/office/drawing/2014/main" id="{BE93BE4A-6C8A-F107-248A-0A07B2E08EBF}"/>
                  </a:ext>
                </a:extLst>
              </p:cNvPr>
              <p:cNvSpPr/>
              <p:nvPr/>
            </p:nvSpPr>
            <p:spPr>
              <a:xfrm>
                <a:off x="-4675375" y="5065025"/>
                <a:ext cx="62725" cy="113575"/>
              </a:xfrm>
              <a:custGeom>
                <a:avLst/>
                <a:gdLst/>
                <a:ahLst/>
                <a:cxnLst/>
                <a:rect l="l" t="t" r="r" b="b"/>
                <a:pathLst>
                  <a:path w="2509" h="4543" extrusionOk="0">
                    <a:moveTo>
                      <a:pt x="2509" y="1"/>
                    </a:moveTo>
                    <a:lnTo>
                      <a:pt x="1" y="949"/>
                    </a:lnTo>
                    <a:lnTo>
                      <a:pt x="609" y="3766"/>
                    </a:lnTo>
                    <a:cubicBezTo>
                      <a:pt x="665" y="4212"/>
                      <a:pt x="1045" y="4543"/>
                      <a:pt x="1489" y="4543"/>
                    </a:cubicBezTo>
                    <a:cubicBezTo>
                      <a:pt x="1507" y="4543"/>
                      <a:pt x="1525" y="4542"/>
                      <a:pt x="1543" y="4541"/>
                    </a:cubicBezTo>
                    <a:cubicBezTo>
                      <a:pt x="2014" y="4513"/>
                      <a:pt x="2380" y="4122"/>
                      <a:pt x="2378" y="3651"/>
                    </a:cubicBezTo>
                    <a:lnTo>
                      <a:pt x="2509" y="1"/>
                    </a:lnTo>
                    <a:close/>
                  </a:path>
                </a:pathLst>
              </a:custGeom>
              <a:solidFill>
                <a:srgbClr val="FFB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547;p33">
                <a:extLst>
                  <a:ext uri="{FF2B5EF4-FFF2-40B4-BE49-F238E27FC236}">
                    <a16:creationId xmlns:a16="http://schemas.microsoft.com/office/drawing/2014/main" id="{25ADFB4C-9C03-D537-C6C8-D84F350F7E7E}"/>
                  </a:ext>
                </a:extLst>
              </p:cNvPr>
              <p:cNvSpPr/>
              <p:nvPr/>
            </p:nvSpPr>
            <p:spPr>
              <a:xfrm>
                <a:off x="-5036575" y="3339325"/>
                <a:ext cx="458525" cy="1755675"/>
              </a:xfrm>
              <a:custGeom>
                <a:avLst/>
                <a:gdLst/>
                <a:ahLst/>
                <a:cxnLst/>
                <a:rect l="l" t="t" r="r" b="b"/>
                <a:pathLst>
                  <a:path w="18341" h="70227" extrusionOk="0">
                    <a:moveTo>
                      <a:pt x="2915" y="1"/>
                    </a:moveTo>
                    <a:lnTo>
                      <a:pt x="0" y="10098"/>
                    </a:lnTo>
                    <a:lnTo>
                      <a:pt x="14016" y="69655"/>
                    </a:lnTo>
                    <a:cubicBezTo>
                      <a:pt x="14057" y="69834"/>
                      <a:pt x="14192" y="69976"/>
                      <a:pt x="14368" y="70025"/>
                    </a:cubicBezTo>
                    <a:cubicBezTo>
                      <a:pt x="14892" y="70165"/>
                      <a:pt x="15391" y="70226"/>
                      <a:pt x="15872" y="70226"/>
                    </a:cubicBezTo>
                    <a:cubicBezTo>
                      <a:pt x="16378" y="70226"/>
                      <a:pt x="16863" y="70159"/>
                      <a:pt x="17333" y="70042"/>
                    </a:cubicBezTo>
                    <a:cubicBezTo>
                      <a:pt x="17549" y="69988"/>
                      <a:pt x="17698" y="69790"/>
                      <a:pt x="17700" y="69569"/>
                    </a:cubicBezTo>
                    <a:cubicBezTo>
                      <a:pt x="17764" y="65006"/>
                      <a:pt x="18340" y="20028"/>
                      <a:pt x="16466" y="12219"/>
                    </a:cubicBezTo>
                    <a:cubicBezTo>
                      <a:pt x="14492" y="3991"/>
                      <a:pt x="10250" y="1"/>
                      <a:pt x="10250" y="1"/>
                    </a:cubicBezTo>
                    <a:close/>
                  </a:path>
                </a:pathLst>
              </a:custGeom>
              <a:solidFill>
                <a:srgbClr val="E9AF4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548;p33">
                <a:extLst>
                  <a:ext uri="{FF2B5EF4-FFF2-40B4-BE49-F238E27FC236}">
                    <a16:creationId xmlns:a16="http://schemas.microsoft.com/office/drawing/2014/main" id="{F230B405-9F9D-34DC-E76C-234640565960}"/>
                  </a:ext>
                </a:extLst>
              </p:cNvPr>
              <p:cNvSpPr/>
              <p:nvPr/>
            </p:nvSpPr>
            <p:spPr>
              <a:xfrm>
                <a:off x="-5337750" y="3339300"/>
                <a:ext cx="479300" cy="1756525"/>
              </a:xfrm>
              <a:custGeom>
                <a:avLst/>
                <a:gdLst/>
                <a:ahLst/>
                <a:cxnLst/>
                <a:rect l="l" t="t" r="r" b="b"/>
                <a:pathLst>
                  <a:path w="19172" h="70261" extrusionOk="0">
                    <a:moveTo>
                      <a:pt x="19172" y="1"/>
                    </a:moveTo>
                    <a:lnTo>
                      <a:pt x="8551" y="4"/>
                    </a:lnTo>
                    <a:cubicBezTo>
                      <a:pt x="0" y="7836"/>
                      <a:pt x="397" y="20012"/>
                      <a:pt x="397" y="20012"/>
                    </a:cubicBezTo>
                    <a:lnTo>
                      <a:pt x="4405" y="69697"/>
                    </a:lnTo>
                    <a:cubicBezTo>
                      <a:pt x="4419" y="69888"/>
                      <a:pt x="4544" y="70071"/>
                      <a:pt x="4731" y="70112"/>
                    </a:cubicBezTo>
                    <a:cubicBezTo>
                      <a:pt x="5171" y="70208"/>
                      <a:pt x="5527" y="70261"/>
                      <a:pt x="5884" y="70261"/>
                    </a:cubicBezTo>
                    <a:cubicBezTo>
                      <a:pt x="6219" y="70261"/>
                      <a:pt x="6554" y="70215"/>
                      <a:pt x="6960" y="70115"/>
                    </a:cubicBezTo>
                    <a:cubicBezTo>
                      <a:pt x="7125" y="70072"/>
                      <a:pt x="7253" y="69945"/>
                      <a:pt x="7295" y="69780"/>
                    </a:cubicBezTo>
                    <a:cubicBezTo>
                      <a:pt x="13070" y="47416"/>
                      <a:pt x="19172" y="1"/>
                      <a:pt x="19172" y="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549;p33">
                <a:extLst>
                  <a:ext uri="{FF2B5EF4-FFF2-40B4-BE49-F238E27FC236}">
                    <a16:creationId xmlns:a16="http://schemas.microsoft.com/office/drawing/2014/main" id="{98808C02-D461-C36C-F211-65EFAE27C0E8}"/>
                  </a:ext>
                </a:extLst>
              </p:cNvPr>
              <p:cNvSpPr/>
              <p:nvPr/>
            </p:nvSpPr>
            <p:spPr>
              <a:xfrm>
                <a:off x="-5241875" y="2723675"/>
                <a:ext cx="578125" cy="706025"/>
              </a:xfrm>
              <a:custGeom>
                <a:avLst/>
                <a:gdLst/>
                <a:ahLst/>
                <a:cxnLst/>
                <a:rect l="l" t="t" r="r" b="b"/>
                <a:pathLst>
                  <a:path w="23125" h="28241" extrusionOk="0">
                    <a:moveTo>
                      <a:pt x="13367" y="0"/>
                    </a:moveTo>
                    <a:cubicBezTo>
                      <a:pt x="9016" y="0"/>
                      <a:pt x="0" y="1868"/>
                      <a:pt x="822" y="11462"/>
                    </a:cubicBezTo>
                    <a:cubicBezTo>
                      <a:pt x="1186" y="15715"/>
                      <a:pt x="1913" y="20775"/>
                      <a:pt x="5364" y="25588"/>
                    </a:cubicBezTo>
                    <a:cubicBezTo>
                      <a:pt x="5914" y="26354"/>
                      <a:pt x="6698" y="26919"/>
                      <a:pt x="7592" y="27221"/>
                    </a:cubicBezTo>
                    <a:cubicBezTo>
                      <a:pt x="8927" y="27673"/>
                      <a:pt x="11099" y="28241"/>
                      <a:pt x="13573" y="28241"/>
                    </a:cubicBezTo>
                    <a:cubicBezTo>
                      <a:pt x="14914" y="28241"/>
                      <a:pt x="16343" y="28074"/>
                      <a:pt x="17776" y="27632"/>
                    </a:cubicBezTo>
                    <a:cubicBezTo>
                      <a:pt x="19190" y="27195"/>
                      <a:pt x="20285" y="26072"/>
                      <a:pt x="20734" y="24661"/>
                    </a:cubicBezTo>
                    <a:cubicBezTo>
                      <a:pt x="21874" y="21094"/>
                      <a:pt x="23125" y="13649"/>
                      <a:pt x="22312" y="9599"/>
                    </a:cubicBezTo>
                    <a:cubicBezTo>
                      <a:pt x="21637" y="6237"/>
                      <a:pt x="19892" y="0"/>
                      <a:pt x="1336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550;p33">
                <a:extLst>
                  <a:ext uri="{FF2B5EF4-FFF2-40B4-BE49-F238E27FC236}">
                    <a16:creationId xmlns:a16="http://schemas.microsoft.com/office/drawing/2014/main" id="{E1DFC6AF-0A88-15D6-E9F5-915E2E9ED23B}"/>
                  </a:ext>
                </a:extLst>
              </p:cNvPr>
              <p:cNvSpPr/>
              <p:nvPr/>
            </p:nvSpPr>
            <p:spPr>
              <a:xfrm>
                <a:off x="-4983975" y="2568825"/>
                <a:ext cx="114150" cy="245400"/>
              </a:xfrm>
              <a:custGeom>
                <a:avLst/>
                <a:gdLst/>
                <a:ahLst/>
                <a:cxnLst/>
                <a:rect l="l" t="t" r="r" b="b"/>
                <a:pathLst>
                  <a:path w="4566" h="9816" extrusionOk="0">
                    <a:moveTo>
                      <a:pt x="0" y="1"/>
                    </a:moveTo>
                    <a:lnTo>
                      <a:pt x="0" y="7533"/>
                    </a:lnTo>
                    <a:cubicBezTo>
                      <a:pt x="0" y="8794"/>
                      <a:pt x="1022" y="9816"/>
                      <a:pt x="2283" y="9816"/>
                    </a:cubicBezTo>
                    <a:cubicBezTo>
                      <a:pt x="3544" y="9815"/>
                      <a:pt x="4565" y="8794"/>
                      <a:pt x="4566" y="7533"/>
                    </a:cubicBezTo>
                    <a:lnTo>
                      <a:pt x="4566" y="1"/>
                    </a:lnTo>
                    <a:close/>
                  </a:path>
                </a:pathLst>
              </a:custGeom>
              <a:solidFill>
                <a:srgbClr val="FFA5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551;p33">
                <a:extLst>
                  <a:ext uri="{FF2B5EF4-FFF2-40B4-BE49-F238E27FC236}">
                    <a16:creationId xmlns:a16="http://schemas.microsoft.com/office/drawing/2014/main" id="{49C79A14-0AB7-89C6-3B2C-55A7178508FE}"/>
                  </a:ext>
                </a:extLst>
              </p:cNvPr>
              <p:cNvSpPr/>
              <p:nvPr/>
            </p:nvSpPr>
            <p:spPr>
              <a:xfrm>
                <a:off x="-4983975" y="2568825"/>
                <a:ext cx="114150" cy="129025"/>
              </a:xfrm>
              <a:custGeom>
                <a:avLst/>
                <a:gdLst/>
                <a:ahLst/>
                <a:cxnLst/>
                <a:rect l="l" t="t" r="r" b="b"/>
                <a:pathLst>
                  <a:path w="4566" h="5161" extrusionOk="0">
                    <a:moveTo>
                      <a:pt x="0" y="1"/>
                    </a:moveTo>
                    <a:lnTo>
                      <a:pt x="0" y="1410"/>
                    </a:lnTo>
                    <a:cubicBezTo>
                      <a:pt x="468" y="3229"/>
                      <a:pt x="2777" y="5130"/>
                      <a:pt x="4566" y="5161"/>
                    </a:cubicBezTo>
                    <a:lnTo>
                      <a:pt x="4566" y="1"/>
                    </a:lnTo>
                    <a:close/>
                  </a:path>
                </a:pathLst>
              </a:custGeom>
              <a:solidFill>
                <a:srgbClr val="F587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552;p33">
                <a:extLst>
                  <a:ext uri="{FF2B5EF4-FFF2-40B4-BE49-F238E27FC236}">
                    <a16:creationId xmlns:a16="http://schemas.microsoft.com/office/drawing/2014/main" id="{37B17674-1437-84D0-BDE2-BCB3CFC160E6}"/>
                  </a:ext>
                </a:extLst>
              </p:cNvPr>
              <p:cNvSpPr/>
              <p:nvPr/>
            </p:nvSpPr>
            <p:spPr>
              <a:xfrm>
                <a:off x="-4987325" y="2454275"/>
                <a:ext cx="182575" cy="214200"/>
              </a:xfrm>
              <a:custGeom>
                <a:avLst/>
                <a:gdLst/>
                <a:ahLst/>
                <a:cxnLst/>
                <a:rect l="l" t="t" r="r" b="b"/>
                <a:pathLst>
                  <a:path w="7303" h="8568" extrusionOk="0">
                    <a:moveTo>
                      <a:pt x="7236" y="0"/>
                    </a:moveTo>
                    <a:lnTo>
                      <a:pt x="0" y="79"/>
                    </a:lnTo>
                    <a:lnTo>
                      <a:pt x="45" y="4203"/>
                    </a:lnTo>
                    <a:cubicBezTo>
                      <a:pt x="66" y="6194"/>
                      <a:pt x="2749" y="8567"/>
                      <a:pt x="4744" y="8567"/>
                    </a:cubicBezTo>
                    <a:cubicBezTo>
                      <a:pt x="4753" y="8567"/>
                      <a:pt x="4762" y="8567"/>
                      <a:pt x="4772" y="8567"/>
                    </a:cubicBezTo>
                    <a:cubicBezTo>
                      <a:pt x="5645" y="8557"/>
                      <a:pt x="7302" y="6123"/>
                      <a:pt x="7281" y="4125"/>
                    </a:cubicBezTo>
                    <a:lnTo>
                      <a:pt x="7236" y="0"/>
                    </a:lnTo>
                    <a:close/>
                  </a:path>
                </a:pathLst>
              </a:custGeom>
              <a:solidFill>
                <a:srgbClr val="FFB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553;p33">
                <a:extLst>
                  <a:ext uri="{FF2B5EF4-FFF2-40B4-BE49-F238E27FC236}">
                    <a16:creationId xmlns:a16="http://schemas.microsoft.com/office/drawing/2014/main" id="{080D2D22-C4D1-B326-77AB-41F17A1D32CC}"/>
                  </a:ext>
                </a:extLst>
              </p:cNvPr>
              <p:cNvSpPr/>
              <p:nvPr/>
            </p:nvSpPr>
            <p:spPr>
              <a:xfrm>
                <a:off x="-5019050" y="2475025"/>
                <a:ext cx="48250" cy="80475"/>
              </a:xfrm>
              <a:custGeom>
                <a:avLst/>
                <a:gdLst/>
                <a:ahLst/>
                <a:cxnLst/>
                <a:rect l="l" t="t" r="r" b="b"/>
                <a:pathLst>
                  <a:path w="1930" h="3219" extrusionOk="0">
                    <a:moveTo>
                      <a:pt x="1710" y="1"/>
                    </a:moveTo>
                    <a:cubicBezTo>
                      <a:pt x="924" y="1"/>
                      <a:pt x="237" y="587"/>
                      <a:pt x="123" y="1397"/>
                    </a:cubicBezTo>
                    <a:cubicBezTo>
                      <a:pt x="0" y="2281"/>
                      <a:pt x="609" y="3097"/>
                      <a:pt x="1482" y="3219"/>
                    </a:cubicBezTo>
                    <a:lnTo>
                      <a:pt x="1929" y="16"/>
                    </a:lnTo>
                    <a:cubicBezTo>
                      <a:pt x="1856" y="6"/>
                      <a:pt x="1783" y="1"/>
                      <a:pt x="1710" y="1"/>
                    </a:cubicBezTo>
                    <a:close/>
                  </a:path>
                </a:pathLst>
              </a:custGeom>
              <a:solidFill>
                <a:srgbClr val="FFA5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554;p33">
                <a:extLst>
                  <a:ext uri="{FF2B5EF4-FFF2-40B4-BE49-F238E27FC236}">
                    <a16:creationId xmlns:a16="http://schemas.microsoft.com/office/drawing/2014/main" id="{846F5123-781F-812A-2B8E-9AAF939FC440}"/>
                  </a:ext>
                </a:extLst>
              </p:cNvPr>
              <p:cNvSpPr/>
              <p:nvPr/>
            </p:nvSpPr>
            <p:spPr>
              <a:xfrm>
                <a:off x="-4992075" y="2440725"/>
                <a:ext cx="185775" cy="76825"/>
              </a:xfrm>
              <a:custGeom>
                <a:avLst/>
                <a:gdLst/>
                <a:ahLst/>
                <a:cxnLst/>
                <a:rect l="l" t="t" r="r" b="b"/>
                <a:pathLst>
                  <a:path w="7431" h="3073" extrusionOk="0">
                    <a:moveTo>
                      <a:pt x="7419" y="1"/>
                    </a:moveTo>
                    <a:lnTo>
                      <a:pt x="1322" y="67"/>
                    </a:lnTo>
                    <a:lnTo>
                      <a:pt x="1336" y="1408"/>
                    </a:lnTo>
                    <a:cubicBezTo>
                      <a:pt x="516" y="1467"/>
                      <a:pt x="1" y="2319"/>
                      <a:pt x="331" y="3073"/>
                    </a:cubicBezTo>
                    <a:cubicBezTo>
                      <a:pt x="479" y="3017"/>
                      <a:pt x="619" y="2941"/>
                      <a:pt x="748" y="2848"/>
                    </a:cubicBezTo>
                    <a:cubicBezTo>
                      <a:pt x="1017" y="2648"/>
                      <a:pt x="1344" y="2561"/>
                      <a:pt x="1678" y="2554"/>
                    </a:cubicBezTo>
                    <a:cubicBezTo>
                      <a:pt x="2386" y="2542"/>
                      <a:pt x="3070" y="2290"/>
                      <a:pt x="3616" y="1838"/>
                    </a:cubicBezTo>
                    <a:cubicBezTo>
                      <a:pt x="4242" y="1322"/>
                      <a:pt x="5028" y="1017"/>
                      <a:pt x="5830" y="1017"/>
                    </a:cubicBezTo>
                    <a:cubicBezTo>
                      <a:pt x="5982" y="1017"/>
                      <a:pt x="6135" y="1028"/>
                      <a:pt x="6288" y="1051"/>
                    </a:cubicBezTo>
                    <a:cubicBezTo>
                      <a:pt x="6477" y="1079"/>
                      <a:pt x="6667" y="1093"/>
                      <a:pt x="6858" y="1093"/>
                    </a:cubicBezTo>
                    <a:cubicBezTo>
                      <a:pt x="6874" y="1093"/>
                      <a:pt x="6890" y="1093"/>
                      <a:pt x="6906" y="1093"/>
                    </a:cubicBezTo>
                    <a:cubicBezTo>
                      <a:pt x="7082" y="1089"/>
                      <a:pt x="7257" y="1074"/>
                      <a:pt x="7431" y="1048"/>
                    </a:cubicBezTo>
                    <a:lnTo>
                      <a:pt x="7419" y="1"/>
                    </a:lnTo>
                    <a:close/>
                  </a:path>
                </a:pathLst>
              </a:custGeom>
              <a:solidFill>
                <a:srgbClr val="FFA5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555;p33">
                <a:extLst>
                  <a:ext uri="{FF2B5EF4-FFF2-40B4-BE49-F238E27FC236}">
                    <a16:creationId xmlns:a16="http://schemas.microsoft.com/office/drawing/2014/main" id="{86DD80A7-0A61-4E01-5D3A-F1BFDBBF3A10}"/>
                  </a:ext>
                </a:extLst>
              </p:cNvPr>
              <p:cNvSpPr/>
              <p:nvPr/>
            </p:nvSpPr>
            <p:spPr>
              <a:xfrm>
                <a:off x="-5103025" y="2181225"/>
                <a:ext cx="438450" cy="337000"/>
              </a:xfrm>
              <a:custGeom>
                <a:avLst/>
                <a:gdLst/>
                <a:ahLst/>
                <a:cxnLst/>
                <a:rect l="l" t="t" r="r" b="b"/>
                <a:pathLst>
                  <a:path w="17538" h="13480" extrusionOk="0">
                    <a:moveTo>
                      <a:pt x="12086" y="1"/>
                    </a:moveTo>
                    <a:cubicBezTo>
                      <a:pt x="12024" y="1"/>
                      <a:pt x="11961" y="2"/>
                      <a:pt x="11898" y="5"/>
                    </a:cubicBezTo>
                    <a:cubicBezTo>
                      <a:pt x="10386" y="63"/>
                      <a:pt x="8970" y="767"/>
                      <a:pt x="8011" y="1939"/>
                    </a:cubicBezTo>
                    <a:cubicBezTo>
                      <a:pt x="7036" y="3124"/>
                      <a:pt x="5618" y="3815"/>
                      <a:pt x="4114" y="4126"/>
                    </a:cubicBezTo>
                    <a:cubicBezTo>
                      <a:pt x="4097" y="4130"/>
                      <a:pt x="4079" y="4134"/>
                      <a:pt x="4061" y="4137"/>
                    </a:cubicBezTo>
                    <a:cubicBezTo>
                      <a:pt x="2392" y="4504"/>
                      <a:pt x="1069" y="5877"/>
                      <a:pt x="780" y="7561"/>
                    </a:cubicBezTo>
                    <a:cubicBezTo>
                      <a:pt x="743" y="7778"/>
                      <a:pt x="721" y="7999"/>
                      <a:pt x="716" y="8220"/>
                    </a:cubicBezTo>
                    <a:cubicBezTo>
                      <a:pt x="701" y="8938"/>
                      <a:pt x="573" y="9661"/>
                      <a:pt x="241" y="10298"/>
                    </a:cubicBezTo>
                    <a:cubicBezTo>
                      <a:pt x="83" y="10600"/>
                      <a:pt x="1" y="10938"/>
                      <a:pt x="5" y="11280"/>
                    </a:cubicBezTo>
                    <a:cubicBezTo>
                      <a:pt x="19" y="12500"/>
                      <a:pt x="1078" y="13480"/>
                      <a:pt x="2376" y="13480"/>
                    </a:cubicBezTo>
                    <a:cubicBezTo>
                      <a:pt x="2385" y="13480"/>
                      <a:pt x="2395" y="13480"/>
                      <a:pt x="2404" y="13480"/>
                    </a:cubicBezTo>
                    <a:cubicBezTo>
                      <a:pt x="2921" y="13476"/>
                      <a:pt x="3425" y="13309"/>
                      <a:pt x="3841" y="13001"/>
                    </a:cubicBezTo>
                    <a:cubicBezTo>
                      <a:pt x="4204" y="12731"/>
                      <a:pt x="4646" y="12611"/>
                      <a:pt x="5098" y="12603"/>
                    </a:cubicBezTo>
                    <a:cubicBezTo>
                      <a:pt x="6056" y="12587"/>
                      <a:pt x="6980" y="12246"/>
                      <a:pt x="7718" y="11635"/>
                    </a:cubicBezTo>
                    <a:cubicBezTo>
                      <a:pt x="8566" y="10937"/>
                      <a:pt x="9628" y="10525"/>
                      <a:pt x="10712" y="10525"/>
                    </a:cubicBezTo>
                    <a:cubicBezTo>
                      <a:pt x="10918" y="10525"/>
                      <a:pt x="11125" y="10540"/>
                      <a:pt x="11331" y="10571"/>
                    </a:cubicBezTo>
                    <a:cubicBezTo>
                      <a:pt x="11585" y="10608"/>
                      <a:pt x="11841" y="10628"/>
                      <a:pt x="12098" y="10628"/>
                    </a:cubicBezTo>
                    <a:cubicBezTo>
                      <a:pt x="12121" y="10628"/>
                      <a:pt x="12145" y="10627"/>
                      <a:pt x="12168" y="10627"/>
                    </a:cubicBezTo>
                    <a:cubicBezTo>
                      <a:pt x="15153" y="10595"/>
                      <a:pt x="17537" y="8105"/>
                      <a:pt x="17420" y="5101"/>
                    </a:cubicBezTo>
                    <a:cubicBezTo>
                      <a:pt x="17312" y="2355"/>
                      <a:pt x="14823" y="1"/>
                      <a:pt x="12086" y="1"/>
                    </a:cubicBezTo>
                    <a:close/>
                  </a:path>
                </a:pathLst>
              </a:custGeom>
              <a:solidFill>
                <a:srgbClr val="23276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556;p33">
                <a:extLst>
                  <a:ext uri="{FF2B5EF4-FFF2-40B4-BE49-F238E27FC236}">
                    <a16:creationId xmlns:a16="http://schemas.microsoft.com/office/drawing/2014/main" id="{BAE03B6E-DBF3-E450-AD30-08A79837FB41}"/>
                  </a:ext>
                </a:extLst>
              </p:cNvPr>
              <p:cNvSpPr/>
              <p:nvPr/>
            </p:nvSpPr>
            <p:spPr>
              <a:xfrm>
                <a:off x="-5381650" y="2735450"/>
                <a:ext cx="399875" cy="1221775"/>
              </a:xfrm>
              <a:custGeom>
                <a:avLst/>
                <a:gdLst/>
                <a:ahLst/>
                <a:cxnLst/>
                <a:rect l="l" t="t" r="r" b="b"/>
                <a:pathLst>
                  <a:path w="15995" h="48871" extrusionOk="0">
                    <a:moveTo>
                      <a:pt x="14396" y="1"/>
                    </a:moveTo>
                    <a:lnTo>
                      <a:pt x="11134" y="517"/>
                    </a:lnTo>
                    <a:cubicBezTo>
                      <a:pt x="7941" y="1023"/>
                      <a:pt x="5495" y="3626"/>
                      <a:pt x="5194" y="6845"/>
                    </a:cubicBezTo>
                    <a:lnTo>
                      <a:pt x="1" y="48871"/>
                    </a:lnTo>
                    <a:lnTo>
                      <a:pt x="15994" y="48871"/>
                    </a:lnTo>
                    <a:cubicBezTo>
                      <a:pt x="13314" y="32679"/>
                      <a:pt x="12518" y="16401"/>
                      <a:pt x="14396" y="1"/>
                    </a:cubicBezTo>
                    <a:close/>
                  </a:path>
                </a:pathLst>
              </a:custGeom>
              <a:solidFill>
                <a:srgbClr val="00A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557;p33">
                <a:extLst>
                  <a:ext uri="{FF2B5EF4-FFF2-40B4-BE49-F238E27FC236}">
                    <a16:creationId xmlns:a16="http://schemas.microsoft.com/office/drawing/2014/main" id="{3207982E-26A9-93DF-20AF-1DBA00C1AFA5}"/>
                  </a:ext>
                </a:extLst>
              </p:cNvPr>
              <p:cNvSpPr/>
              <p:nvPr/>
            </p:nvSpPr>
            <p:spPr>
              <a:xfrm>
                <a:off x="-5503300" y="3108575"/>
                <a:ext cx="1659650" cy="2013250"/>
              </a:xfrm>
              <a:custGeom>
                <a:avLst/>
                <a:gdLst/>
                <a:ahLst/>
                <a:cxnLst/>
                <a:rect l="l" t="t" r="r" b="b"/>
                <a:pathLst>
                  <a:path w="66386" h="80530" extrusionOk="0">
                    <a:moveTo>
                      <a:pt x="65797" y="1"/>
                    </a:moveTo>
                    <a:lnTo>
                      <a:pt x="63207" y="12214"/>
                    </a:lnTo>
                    <a:cubicBezTo>
                      <a:pt x="61659" y="19520"/>
                      <a:pt x="55900" y="25045"/>
                      <a:pt x="48536" y="26290"/>
                    </a:cubicBezTo>
                    <a:lnTo>
                      <a:pt x="14306" y="32077"/>
                    </a:lnTo>
                    <a:cubicBezTo>
                      <a:pt x="6017" y="33478"/>
                      <a:pt x="1" y="40598"/>
                      <a:pt x="1" y="49005"/>
                    </a:cubicBezTo>
                    <a:lnTo>
                      <a:pt x="1" y="80529"/>
                    </a:lnTo>
                    <a:lnTo>
                      <a:pt x="602" y="80529"/>
                    </a:lnTo>
                    <a:lnTo>
                      <a:pt x="602" y="49005"/>
                    </a:lnTo>
                    <a:cubicBezTo>
                      <a:pt x="602" y="40893"/>
                      <a:pt x="6407" y="34024"/>
                      <a:pt x="14407" y="32671"/>
                    </a:cubicBezTo>
                    <a:lnTo>
                      <a:pt x="48637" y="26884"/>
                    </a:lnTo>
                    <a:cubicBezTo>
                      <a:pt x="56246" y="25598"/>
                      <a:pt x="62197" y="19889"/>
                      <a:pt x="63797" y="12339"/>
                    </a:cubicBezTo>
                    <a:lnTo>
                      <a:pt x="66386" y="126"/>
                    </a:lnTo>
                    <a:lnTo>
                      <a:pt x="65797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558;p33">
                <a:extLst>
                  <a:ext uri="{FF2B5EF4-FFF2-40B4-BE49-F238E27FC236}">
                    <a16:creationId xmlns:a16="http://schemas.microsoft.com/office/drawing/2014/main" id="{22C2239F-93B9-30B1-BD65-842947CC724C}"/>
                  </a:ext>
                </a:extLst>
              </p:cNvPr>
              <p:cNvSpPr/>
              <p:nvPr/>
            </p:nvSpPr>
            <p:spPr>
              <a:xfrm>
                <a:off x="-3887625" y="2686275"/>
                <a:ext cx="192925" cy="466125"/>
              </a:xfrm>
              <a:custGeom>
                <a:avLst/>
                <a:gdLst/>
                <a:ahLst/>
                <a:cxnLst/>
                <a:rect l="l" t="t" r="r" b="b"/>
                <a:pathLst>
                  <a:path w="7717" h="18645" extrusionOk="0">
                    <a:moveTo>
                      <a:pt x="2137" y="0"/>
                    </a:moveTo>
                    <a:lnTo>
                      <a:pt x="71" y="17350"/>
                    </a:lnTo>
                    <a:cubicBezTo>
                      <a:pt x="1" y="17942"/>
                      <a:pt x="390" y="18490"/>
                      <a:pt x="972" y="18617"/>
                    </a:cubicBezTo>
                    <a:cubicBezTo>
                      <a:pt x="1055" y="18636"/>
                      <a:pt x="1139" y="18645"/>
                      <a:pt x="1221" y="18645"/>
                    </a:cubicBezTo>
                    <a:cubicBezTo>
                      <a:pt x="1712" y="18645"/>
                      <a:pt x="2163" y="18330"/>
                      <a:pt x="2322" y="17845"/>
                    </a:cubicBezTo>
                    <a:lnTo>
                      <a:pt x="7717" y="1227"/>
                    </a:lnTo>
                    <a:lnTo>
                      <a:pt x="2137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59;p33">
                <a:extLst>
                  <a:ext uri="{FF2B5EF4-FFF2-40B4-BE49-F238E27FC236}">
                    <a16:creationId xmlns:a16="http://schemas.microsoft.com/office/drawing/2014/main" id="{2CE38C66-13C9-DC04-450E-0293108A15FA}"/>
                  </a:ext>
                </a:extLst>
              </p:cNvPr>
              <p:cNvSpPr/>
              <p:nvPr/>
            </p:nvSpPr>
            <p:spPr>
              <a:xfrm>
                <a:off x="-3885375" y="2711050"/>
                <a:ext cx="190675" cy="441400"/>
              </a:xfrm>
              <a:custGeom>
                <a:avLst/>
                <a:gdLst/>
                <a:ahLst/>
                <a:cxnLst/>
                <a:rect l="l" t="t" r="r" b="b"/>
                <a:pathLst>
                  <a:path w="7627" h="17656" extrusionOk="0">
                    <a:moveTo>
                      <a:pt x="6559" y="0"/>
                    </a:moveTo>
                    <a:lnTo>
                      <a:pt x="1375" y="15966"/>
                    </a:lnTo>
                    <a:cubicBezTo>
                      <a:pt x="1217" y="16450"/>
                      <a:pt x="766" y="16766"/>
                      <a:pt x="274" y="16766"/>
                    </a:cubicBezTo>
                    <a:cubicBezTo>
                      <a:pt x="192" y="16766"/>
                      <a:pt x="109" y="16757"/>
                      <a:pt x="26" y="16739"/>
                    </a:cubicBezTo>
                    <a:cubicBezTo>
                      <a:pt x="17" y="16736"/>
                      <a:pt x="9" y="16732"/>
                      <a:pt x="0" y="16730"/>
                    </a:cubicBezTo>
                    <a:lnTo>
                      <a:pt x="0" y="16730"/>
                    </a:lnTo>
                    <a:cubicBezTo>
                      <a:pt x="105" y="17244"/>
                      <a:pt x="543" y="17624"/>
                      <a:pt x="1067" y="17653"/>
                    </a:cubicBezTo>
                    <a:cubicBezTo>
                      <a:pt x="1089" y="17654"/>
                      <a:pt x="1110" y="17655"/>
                      <a:pt x="1132" y="17655"/>
                    </a:cubicBezTo>
                    <a:cubicBezTo>
                      <a:pt x="1631" y="17655"/>
                      <a:pt x="2076" y="17334"/>
                      <a:pt x="2231" y="16855"/>
                    </a:cubicBezTo>
                    <a:lnTo>
                      <a:pt x="7627" y="236"/>
                    </a:lnTo>
                    <a:lnTo>
                      <a:pt x="655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60;p33">
                <a:extLst>
                  <a:ext uri="{FF2B5EF4-FFF2-40B4-BE49-F238E27FC236}">
                    <a16:creationId xmlns:a16="http://schemas.microsoft.com/office/drawing/2014/main" id="{ECA2505C-421D-F68C-B553-2604CE565A9C}"/>
                  </a:ext>
                </a:extLst>
              </p:cNvPr>
              <p:cNvSpPr/>
              <p:nvPr/>
            </p:nvSpPr>
            <p:spPr>
              <a:xfrm>
                <a:off x="-3879325" y="2588975"/>
                <a:ext cx="232600" cy="212400"/>
              </a:xfrm>
              <a:custGeom>
                <a:avLst/>
                <a:gdLst/>
                <a:ahLst/>
                <a:cxnLst/>
                <a:rect l="l" t="t" r="r" b="b"/>
                <a:pathLst>
                  <a:path w="9304" h="8496" extrusionOk="0">
                    <a:moveTo>
                      <a:pt x="4648" y="1"/>
                    </a:moveTo>
                    <a:cubicBezTo>
                      <a:pt x="2697" y="1"/>
                      <a:pt x="940" y="1353"/>
                      <a:pt x="504" y="3336"/>
                    </a:cubicBezTo>
                    <a:cubicBezTo>
                      <a:pt x="1" y="5627"/>
                      <a:pt x="1450" y="7892"/>
                      <a:pt x="3740" y="8395"/>
                    </a:cubicBezTo>
                    <a:cubicBezTo>
                      <a:pt x="4047" y="8463"/>
                      <a:pt x="4354" y="8495"/>
                      <a:pt x="4656" y="8495"/>
                    </a:cubicBezTo>
                    <a:cubicBezTo>
                      <a:pt x="6606" y="8495"/>
                      <a:pt x="8363" y="7143"/>
                      <a:pt x="8799" y="5159"/>
                    </a:cubicBezTo>
                    <a:cubicBezTo>
                      <a:pt x="9304" y="2869"/>
                      <a:pt x="7854" y="604"/>
                      <a:pt x="5563" y="100"/>
                    </a:cubicBezTo>
                    <a:cubicBezTo>
                      <a:pt x="5256" y="33"/>
                      <a:pt x="4950" y="1"/>
                      <a:pt x="4648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61;p33">
                <a:extLst>
                  <a:ext uri="{FF2B5EF4-FFF2-40B4-BE49-F238E27FC236}">
                    <a16:creationId xmlns:a16="http://schemas.microsoft.com/office/drawing/2014/main" id="{1BD4C4D0-E5E0-8D06-4F88-C84E111A35B8}"/>
                  </a:ext>
                </a:extLst>
              </p:cNvPr>
              <p:cNvSpPr/>
              <p:nvPr/>
            </p:nvSpPr>
            <p:spPr>
              <a:xfrm>
                <a:off x="-3931975" y="2789850"/>
                <a:ext cx="254725" cy="189925"/>
              </a:xfrm>
              <a:custGeom>
                <a:avLst/>
                <a:gdLst/>
                <a:ahLst/>
                <a:cxnLst/>
                <a:rect l="l" t="t" r="r" b="b"/>
                <a:pathLst>
                  <a:path w="10189" h="7597" extrusionOk="0">
                    <a:moveTo>
                      <a:pt x="1238" y="0"/>
                    </a:moveTo>
                    <a:lnTo>
                      <a:pt x="0" y="5630"/>
                    </a:lnTo>
                    <a:lnTo>
                      <a:pt x="8952" y="7596"/>
                    </a:lnTo>
                    <a:lnTo>
                      <a:pt x="10188" y="1966"/>
                    </a:lnTo>
                    <a:lnTo>
                      <a:pt x="123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62;p33">
                <a:extLst>
                  <a:ext uri="{FF2B5EF4-FFF2-40B4-BE49-F238E27FC236}">
                    <a16:creationId xmlns:a16="http://schemas.microsoft.com/office/drawing/2014/main" id="{3CB76883-7239-35C6-F958-7EE61D8E5647}"/>
                  </a:ext>
                </a:extLst>
              </p:cNvPr>
              <p:cNvSpPr/>
              <p:nvPr/>
            </p:nvSpPr>
            <p:spPr>
              <a:xfrm>
                <a:off x="-5222775" y="3721150"/>
                <a:ext cx="370750" cy="236075"/>
              </a:xfrm>
              <a:custGeom>
                <a:avLst/>
                <a:gdLst/>
                <a:ahLst/>
                <a:cxnLst/>
                <a:rect l="l" t="t" r="r" b="b"/>
                <a:pathLst>
                  <a:path w="14830" h="9443" extrusionOk="0">
                    <a:moveTo>
                      <a:pt x="2028" y="1"/>
                    </a:moveTo>
                    <a:lnTo>
                      <a:pt x="0" y="1167"/>
                    </a:lnTo>
                    <a:lnTo>
                      <a:pt x="2696" y="5286"/>
                    </a:lnTo>
                    <a:cubicBezTo>
                      <a:pt x="2696" y="5286"/>
                      <a:pt x="5424" y="9442"/>
                      <a:pt x="7594" y="9442"/>
                    </a:cubicBezTo>
                    <a:cubicBezTo>
                      <a:pt x="7697" y="9442"/>
                      <a:pt x="7799" y="9433"/>
                      <a:pt x="7899" y="9413"/>
                    </a:cubicBezTo>
                    <a:cubicBezTo>
                      <a:pt x="10108" y="8980"/>
                      <a:pt x="14830" y="7253"/>
                      <a:pt x="11959" y="6122"/>
                    </a:cubicBezTo>
                    <a:cubicBezTo>
                      <a:pt x="9266" y="5063"/>
                      <a:pt x="7523" y="3119"/>
                      <a:pt x="5937" y="3119"/>
                    </a:cubicBezTo>
                    <a:cubicBezTo>
                      <a:pt x="5833" y="3119"/>
                      <a:pt x="5729" y="3127"/>
                      <a:pt x="5626" y="3145"/>
                    </a:cubicBezTo>
                    <a:cubicBezTo>
                      <a:pt x="5560" y="3156"/>
                      <a:pt x="5492" y="3161"/>
                      <a:pt x="5425" y="3161"/>
                    </a:cubicBezTo>
                    <a:cubicBezTo>
                      <a:pt x="3802" y="3161"/>
                      <a:pt x="2028" y="1"/>
                      <a:pt x="2028" y="1"/>
                    </a:cubicBezTo>
                    <a:close/>
                  </a:path>
                </a:pathLst>
              </a:custGeom>
              <a:solidFill>
                <a:srgbClr val="FFB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63;p33">
                <a:extLst>
                  <a:ext uri="{FF2B5EF4-FFF2-40B4-BE49-F238E27FC236}">
                    <a16:creationId xmlns:a16="http://schemas.microsoft.com/office/drawing/2014/main" id="{7CAE3A9D-6FBC-99D9-EB61-AAE0604E5AF4}"/>
                  </a:ext>
                </a:extLst>
              </p:cNvPr>
              <p:cNvSpPr/>
              <p:nvPr/>
            </p:nvSpPr>
            <p:spPr>
              <a:xfrm>
                <a:off x="-5539475" y="2789550"/>
                <a:ext cx="489825" cy="1039625"/>
              </a:xfrm>
              <a:custGeom>
                <a:avLst/>
                <a:gdLst/>
                <a:ahLst/>
                <a:cxnLst/>
                <a:rect l="l" t="t" r="r" b="b"/>
                <a:pathLst>
                  <a:path w="19593" h="41585" extrusionOk="0">
                    <a:moveTo>
                      <a:pt x="15587" y="0"/>
                    </a:moveTo>
                    <a:cubicBezTo>
                      <a:pt x="14796" y="0"/>
                      <a:pt x="14018" y="353"/>
                      <a:pt x="13499" y="1023"/>
                    </a:cubicBezTo>
                    <a:cubicBezTo>
                      <a:pt x="9626" y="6019"/>
                      <a:pt x="0" y="19106"/>
                      <a:pt x="528" y="25081"/>
                    </a:cubicBezTo>
                    <a:cubicBezTo>
                      <a:pt x="942" y="29767"/>
                      <a:pt x="4939" y="35604"/>
                      <a:pt x="7848" y="39289"/>
                    </a:cubicBezTo>
                    <a:cubicBezTo>
                      <a:pt x="9020" y="40774"/>
                      <a:pt x="10773" y="41585"/>
                      <a:pt x="12563" y="41585"/>
                    </a:cubicBezTo>
                    <a:cubicBezTo>
                      <a:pt x="13375" y="41585"/>
                      <a:pt x="14194" y="41418"/>
                      <a:pt x="14970" y="41072"/>
                    </a:cubicBezTo>
                    <a:cubicBezTo>
                      <a:pt x="18485" y="39503"/>
                      <a:pt x="19592" y="35021"/>
                      <a:pt x="17194" y="31967"/>
                    </a:cubicBezTo>
                    <a:cubicBezTo>
                      <a:pt x="15154" y="29368"/>
                      <a:pt x="14450" y="26171"/>
                      <a:pt x="14117" y="24376"/>
                    </a:cubicBezTo>
                    <a:cubicBezTo>
                      <a:pt x="13256" y="19726"/>
                      <a:pt x="16287" y="8316"/>
                      <a:pt x="18095" y="3667"/>
                    </a:cubicBezTo>
                    <a:cubicBezTo>
                      <a:pt x="18540" y="2521"/>
                      <a:pt x="18146" y="1214"/>
                      <a:pt x="17139" y="498"/>
                    </a:cubicBezTo>
                    <a:lnTo>
                      <a:pt x="17138" y="498"/>
                    </a:lnTo>
                    <a:cubicBezTo>
                      <a:pt x="16666" y="163"/>
                      <a:pt x="16124" y="0"/>
                      <a:pt x="15587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64;p33">
                <a:extLst>
                  <a:ext uri="{FF2B5EF4-FFF2-40B4-BE49-F238E27FC236}">
                    <a16:creationId xmlns:a16="http://schemas.microsoft.com/office/drawing/2014/main" id="{C4395431-D4B9-E8FA-D26B-DC50448528FA}"/>
                  </a:ext>
                </a:extLst>
              </p:cNvPr>
              <p:cNvSpPr/>
              <p:nvPr/>
            </p:nvSpPr>
            <p:spPr>
              <a:xfrm>
                <a:off x="-5556675" y="2769825"/>
                <a:ext cx="511450" cy="1086375"/>
              </a:xfrm>
              <a:custGeom>
                <a:avLst/>
                <a:gdLst/>
                <a:ahLst/>
                <a:cxnLst/>
                <a:rect l="l" t="t" r="r" b="b"/>
                <a:pathLst>
                  <a:path w="20458" h="43455" extrusionOk="0">
                    <a:moveTo>
                      <a:pt x="16431" y="0"/>
                    </a:moveTo>
                    <a:cubicBezTo>
                      <a:pt x="15598" y="0"/>
                      <a:pt x="14775" y="372"/>
                      <a:pt x="14226" y="1078"/>
                    </a:cubicBezTo>
                    <a:cubicBezTo>
                      <a:pt x="10147" y="6314"/>
                      <a:pt x="1" y="20029"/>
                      <a:pt x="527" y="26268"/>
                    </a:cubicBezTo>
                    <a:cubicBezTo>
                      <a:pt x="940" y="31163"/>
                      <a:pt x="5102" y="37242"/>
                      <a:pt x="8132" y="41079"/>
                    </a:cubicBezTo>
                    <a:cubicBezTo>
                      <a:pt x="9346" y="42617"/>
                      <a:pt x="11169" y="43455"/>
                      <a:pt x="13036" y="43455"/>
                    </a:cubicBezTo>
                    <a:cubicBezTo>
                      <a:pt x="13895" y="43455"/>
                      <a:pt x="14764" y="43277"/>
                      <a:pt x="15587" y="42908"/>
                    </a:cubicBezTo>
                    <a:cubicBezTo>
                      <a:pt x="19276" y="41252"/>
                      <a:pt x="20458" y="36567"/>
                      <a:pt x="17958" y="33387"/>
                    </a:cubicBezTo>
                    <a:cubicBezTo>
                      <a:pt x="15832" y="30681"/>
                      <a:pt x="13792" y="27692"/>
                      <a:pt x="13451" y="25817"/>
                    </a:cubicBezTo>
                    <a:cubicBezTo>
                      <a:pt x="12569" y="20964"/>
                      <a:pt x="17113" y="8685"/>
                      <a:pt x="19028" y="3819"/>
                    </a:cubicBezTo>
                    <a:cubicBezTo>
                      <a:pt x="19501" y="2622"/>
                      <a:pt x="19093" y="1256"/>
                      <a:pt x="18042" y="514"/>
                    </a:cubicBezTo>
                    <a:cubicBezTo>
                      <a:pt x="17553" y="168"/>
                      <a:pt x="16990" y="0"/>
                      <a:pt x="16431" y="0"/>
                    </a:cubicBezTo>
                    <a:close/>
                  </a:path>
                </a:pathLst>
              </a:custGeom>
              <a:solidFill>
                <a:srgbClr val="00AE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5" name="Google Shape;565;p33">
              <a:extLst>
                <a:ext uri="{FF2B5EF4-FFF2-40B4-BE49-F238E27FC236}">
                  <a16:creationId xmlns:a16="http://schemas.microsoft.com/office/drawing/2014/main" id="{108E1531-AB01-04E2-3BDF-F83F723DDBE4}"/>
                </a:ext>
              </a:extLst>
            </p:cNvPr>
            <p:cNvGrpSpPr/>
            <p:nvPr/>
          </p:nvGrpSpPr>
          <p:grpSpPr>
            <a:xfrm>
              <a:off x="3298564" y="1037474"/>
              <a:ext cx="1331756" cy="3620694"/>
              <a:chOff x="-3475500" y="2252825"/>
              <a:chExt cx="1101900" cy="2995775"/>
            </a:xfrm>
          </p:grpSpPr>
          <p:sp>
            <p:nvSpPr>
              <p:cNvPr id="6" name="Google Shape;570;p33">
                <a:extLst>
                  <a:ext uri="{FF2B5EF4-FFF2-40B4-BE49-F238E27FC236}">
                    <a16:creationId xmlns:a16="http://schemas.microsoft.com/office/drawing/2014/main" id="{A88D7FB2-DD57-C27E-A2E6-A65106859BA8}"/>
                  </a:ext>
                </a:extLst>
              </p:cNvPr>
              <p:cNvSpPr/>
              <p:nvPr/>
            </p:nvSpPr>
            <p:spPr>
              <a:xfrm>
                <a:off x="-3475500" y="3688350"/>
                <a:ext cx="214200" cy="348325"/>
              </a:xfrm>
              <a:custGeom>
                <a:avLst/>
                <a:gdLst/>
                <a:ahLst/>
                <a:cxnLst/>
                <a:rect l="l" t="t" r="r" b="b"/>
                <a:pathLst>
                  <a:path w="8568" h="13933" extrusionOk="0">
                    <a:moveTo>
                      <a:pt x="6917" y="1"/>
                    </a:moveTo>
                    <a:lnTo>
                      <a:pt x="3634" y="3670"/>
                    </a:lnTo>
                    <a:cubicBezTo>
                      <a:pt x="3634" y="3670"/>
                      <a:pt x="1" y="7740"/>
                      <a:pt x="990" y="9762"/>
                    </a:cubicBezTo>
                    <a:cubicBezTo>
                      <a:pt x="1726" y="11267"/>
                      <a:pt x="3514" y="13932"/>
                      <a:pt x="4525" y="13932"/>
                    </a:cubicBezTo>
                    <a:cubicBezTo>
                      <a:pt x="4872" y="13932"/>
                      <a:pt x="5127" y="13618"/>
                      <a:pt x="5217" y="12834"/>
                    </a:cubicBezTo>
                    <a:cubicBezTo>
                      <a:pt x="5568" y="9771"/>
                      <a:pt x="7165" y="7491"/>
                      <a:pt x="6460" y="5947"/>
                    </a:cubicBezTo>
                    <a:cubicBezTo>
                      <a:pt x="5753" y="4404"/>
                      <a:pt x="8568" y="1659"/>
                      <a:pt x="8568" y="1659"/>
                    </a:cubicBezTo>
                    <a:lnTo>
                      <a:pt x="6917" y="1"/>
                    </a:lnTo>
                    <a:close/>
                  </a:path>
                </a:pathLst>
              </a:custGeom>
              <a:solidFill>
                <a:srgbClr val="FFB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" name="Google Shape;571;p33">
                <a:extLst>
                  <a:ext uri="{FF2B5EF4-FFF2-40B4-BE49-F238E27FC236}">
                    <a16:creationId xmlns:a16="http://schemas.microsoft.com/office/drawing/2014/main" id="{A5209231-1F9F-55C5-6ECC-A05138A4072B}"/>
                  </a:ext>
                </a:extLst>
              </p:cNvPr>
              <p:cNvSpPr/>
              <p:nvPr/>
            </p:nvSpPr>
            <p:spPr>
              <a:xfrm>
                <a:off x="-3445375" y="2800725"/>
                <a:ext cx="459825" cy="1000375"/>
              </a:xfrm>
              <a:custGeom>
                <a:avLst/>
                <a:gdLst/>
                <a:ahLst/>
                <a:cxnLst/>
                <a:rect l="l" t="t" r="r" b="b"/>
                <a:pathLst>
                  <a:path w="18393" h="40015" extrusionOk="0">
                    <a:moveTo>
                      <a:pt x="14926" y="1"/>
                    </a:moveTo>
                    <a:cubicBezTo>
                      <a:pt x="13368" y="1"/>
                      <a:pt x="12022" y="1085"/>
                      <a:pt x="11692" y="2607"/>
                    </a:cubicBezTo>
                    <a:lnTo>
                      <a:pt x="7793" y="20556"/>
                    </a:lnTo>
                    <a:lnTo>
                      <a:pt x="2255" y="29451"/>
                    </a:lnTo>
                    <a:cubicBezTo>
                      <a:pt x="1" y="33072"/>
                      <a:pt x="1443" y="37978"/>
                      <a:pt x="5412" y="39540"/>
                    </a:cubicBezTo>
                    <a:cubicBezTo>
                      <a:pt x="6233" y="39863"/>
                      <a:pt x="7073" y="40015"/>
                      <a:pt x="7895" y="40015"/>
                    </a:cubicBezTo>
                    <a:cubicBezTo>
                      <a:pt x="11097" y="40015"/>
                      <a:pt x="14037" y="37718"/>
                      <a:pt x="14590" y="34316"/>
                    </a:cubicBezTo>
                    <a:lnTo>
                      <a:pt x="16587" y="22041"/>
                    </a:lnTo>
                    <a:lnTo>
                      <a:pt x="18220" y="3601"/>
                    </a:lnTo>
                    <a:cubicBezTo>
                      <a:pt x="18393" y="1667"/>
                      <a:pt x="16868" y="1"/>
                      <a:pt x="14926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" name="Google Shape;572;p33">
                <a:extLst>
                  <a:ext uri="{FF2B5EF4-FFF2-40B4-BE49-F238E27FC236}">
                    <a16:creationId xmlns:a16="http://schemas.microsoft.com/office/drawing/2014/main" id="{282B5E45-A2BE-5513-2D50-3EDE1EDC79F2}"/>
                  </a:ext>
                </a:extLst>
              </p:cNvPr>
              <p:cNvSpPr/>
              <p:nvPr/>
            </p:nvSpPr>
            <p:spPr>
              <a:xfrm>
                <a:off x="-2930525" y="2326125"/>
                <a:ext cx="176250" cy="258850"/>
              </a:xfrm>
              <a:custGeom>
                <a:avLst/>
                <a:gdLst/>
                <a:ahLst/>
                <a:cxnLst/>
                <a:rect l="l" t="t" r="r" b="b"/>
                <a:pathLst>
                  <a:path w="7050" h="10354" extrusionOk="0">
                    <a:moveTo>
                      <a:pt x="3921" y="1"/>
                    </a:moveTo>
                    <a:cubicBezTo>
                      <a:pt x="2414" y="1"/>
                      <a:pt x="1122" y="1143"/>
                      <a:pt x="967" y="2675"/>
                    </a:cubicBezTo>
                    <a:cubicBezTo>
                      <a:pt x="879" y="3538"/>
                      <a:pt x="1178" y="4347"/>
                      <a:pt x="1715" y="4947"/>
                    </a:cubicBezTo>
                    <a:cubicBezTo>
                      <a:pt x="875" y="5374"/>
                      <a:pt x="261" y="6199"/>
                      <a:pt x="160" y="7206"/>
                    </a:cubicBezTo>
                    <a:cubicBezTo>
                      <a:pt x="0" y="8777"/>
                      <a:pt x="1145" y="10180"/>
                      <a:pt x="2716" y="10339"/>
                    </a:cubicBezTo>
                    <a:cubicBezTo>
                      <a:pt x="2814" y="10348"/>
                      <a:pt x="2911" y="10353"/>
                      <a:pt x="3008" y="10353"/>
                    </a:cubicBezTo>
                    <a:cubicBezTo>
                      <a:pt x="4235" y="10353"/>
                      <a:pt x="5311" y="9565"/>
                      <a:pt x="5703" y="8430"/>
                    </a:cubicBezTo>
                    <a:cubicBezTo>
                      <a:pt x="5832" y="8054"/>
                      <a:pt x="6035" y="7708"/>
                      <a:pt x="6300" y="7412"/>
                    </a:cubicBezTo>
                    <a:cubicBezTo>
                      <a:pt x="6646" y="7025"/>
                      <a:pt x="6862" y="6539"/>
                      <a:pt x="6914" y="6022"/>
                    </a:cubicBezTo>
                    <a:cubicBezTo>
                      <a:pt x="6946" y="5705"/>
                      <a:pt x="6915" y="5384"/>
                      <a:pt x="6823" y="5080"/>
                    </a:cubicBezTo>
                    <a:cubicBezTo>
                      <a:pt x="6690" y="4642"/>
                      <a:pt x="6683" y="4174"/>
                      <a:pt x="6800" y="3732"/>
                    </a:cubicBezTo>
                    <a:cubicBezTo>
                      <a:pt x="6840" y="3582"/>
                      <a:pt x="6868" y="3428"/>
                      <a:pt x="6883" y="3274"/>
                    </a:cubicBezTo>
                    <a:cubicBezTo>
                      <a:pt x="7049" y="1639"/>
                      <a:pt x="5859" y="181"/>
                      <a:pt x="4225" y="16"/>
                    </a:cubicBezTo>
                    <a:cubicBezTo>
                      <a:pt x="4123" y="6"/>
                      <a:pt x="4021" y="1"/>
                      <a:pt x="3921" y="1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" name="Google Shape;573;p33">
                <a:extLst>
                  <a:ext uri="{FF2B5EF4-FFF2-40B4-BE49-F238E27FC236}">
                    <a16:creationId xmlns:a16="http://schemas.microsoft.com/office/drawing/2014/main" id="{8A4DDAB9-9B56-A7A0-352D-42354E64B084}"/>
                  </a:ext>
                </a:extLst>
              </p:cNvPr>
              <p:cNvSpPr/>
              <p:nvPr/>
            </p:nvSpPr>
            <p:spPr>
              <a:xfrm>
                <a:off x="-2586950" y="5037650"/>
                <a:ext cx="103600" cy="193325"/>
              </a:xfrm>
              <a:custGeom>
                <a:avLst/>
                <a:gdLst/>
                <a:ahLst/>
                <a:cxnLst/>
                <a:rect l="l" t="t" r="r" b="b"/>
                <a:pathLst>
                  <a:path w="4144" h="7733" extrusionOk="0">
                    <a:moveTo>
                      <a:pt x="1935" y="1"/>
                    </a:moveTo>
                    <a:cubicBezTo>
                      <a:pt x="843" y="1"/>
                      <a:pt x="0" y="1434"/>
                      <a:pt x="91" y="4057"/>
                    </a:cubicBezTo>
                    <a:cubicBezTo>
                      <a:pt x="176" y="6445"/>
                      <a:pt x="420" y="7554"/>
                      <a:pt x="969" y="7719"/>
                    </a:cubicBezTo>
                    <a:cubicBezTo>
                      <a:pt x="1000" y="7728"/>
                      <a:pt x="1031" y="7732"/>
                      <a:pt x="1064" y="7732"/>
                    </a:cubicBezTo>
                    <a:cubicBezTo>
                      <a:pt x="1645" y="7732"/>
                      <a:pt x="2418" y="6233"/>
                      <a:pt x="3069" y="4065"/>
                    </a:cubicBezTo>
                    <a:cubicBezTo>
                      <a:pt x="3755" y="1777"/>
                      <a:pt x="4144" y="490"/>
                      <a:pt x="2245" y="38"/>
                    </a:cubicBezTo>
                    <a:cubicBezTo>
                      <a:pt x="2140" y="13"/>
                      <a:pt x="2036" y="1"/>
                      <a:pt x="1935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574;p33">
                <a:extLst>
                  <a:ext uri="{FF2B5EF4-FFF2-40B4-BE49-F238E27FC236}">
                    <a16:creationId xmlns:a16="http://schemas.microsoft.com/office/drawing/2014/main" id="{7B7F89F2-C19C-CEBC-8986-075F1C918F3F}"/>
                  </a:ext>
                </a:extLst>
              </p:cNvPr>
              <p:cNvSpPr/>
              <p:nvPr/>
            </p:nvSpPr>
            <p:spPr>
              <a:xfrm>
                <a:off x="-2646450" y="4986375"/>
                <a:ext cx="115700" cy="102125"/>
              </a:xfrm>
              <a:custGeom>
                <a:avLst/>
                <a:gdLst/>
                <a:ahLst/>
                <a:cxnLst/>
                <a:rect l="l" t="t" r="r" b="b"/>
                <a:pathLst>
                  <a:path w="4628" h="4085" extrusionOk="0">
                    <a:moveTo>
                      <a:pt x="2572" y="0"/>
                    </a:moveTo>
                    <a:lnTo>
                      <a:pt x="1" y="1250"/>
                    </a:lnTo>
                    <a:lnTo>
                      <a:pt x="2926" y="3823"/>
                    </a:lnTo>
                    <a:cubicBezTo>
                      <a:pt x="3109" y="3997"/>
                      <a:pt x="3345" y="4085"/>
                      <a:pt x="3580" y="4085"/>
                    </a:cubicBezTo>
                    <a:cubicBezTo>
                      <a:pt x="3813" y="4085"/>
                      <a:pt x="4046" y="3999"/>
                      <a:pt x="4228" y="3828"/>
                    </a:cubicBezTo>
                    <a:cubicBezTo>
                      <a:pt x="4592" y="3487"/>
                      <a:pt x="4628" y="2921"/>
                      <a:pt x="4311" y="2536"/>
                    </a:cubicBezTo>
                    <a:lnTo>
                      <a:pt x="2572" y="0"/>
                    </a:lnTo>
                    <a:close/>
                  </a:path>
                </a:pathLst>
              </a:custGeom>
              <a:solidFill>
                <a:srgbClr val="FFB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575;p33">
                <a:extLst>
                  <a:ext uri="{FF2B5EF4-FFF2-40B4-BE49-F238E27FC236}">
                    <a16:creationId xmlns:a16="http://schemas.microsoft.com/office/drawing/2014/main" id="{CF70204E-1EE1-13E8-87F5-62CBAAC96945}"/>
                  </a:ext>
                </a:extLst>
              </p:cNvPr>
              <p:cNvSpPr/>
              <p:nvPr/>
            </p:nvSpPr>
            <p:spPr>
              <a:xfrm>
                <a:off x="-3345350" y="3289025"/>
                <a:ext cx="770850" cy="1738175"/>
              </a:xfrm>
              <a:custGeom>
                <a:avLst/>
                <a:gdLst/>
                <a:ahLst/>
                <a:cxnLst/>
                <a:rect l="l" t="t" r="r" b="b"/>
                <a:pathLst>
                  <a:path w="30834" h="69527" extrusionOk="0">
                    <a:moveTo>
                      <a:pt x="13952" y="1"/>
                    </a:moveTo>
                    <a:cubicBezTo>
                      <a:pt x="13947" y="1"/>
                      <a:pt x="13941" y="1"/>
                      <a:pt x="13936" y="1"/>
                    </a:cubicBezTo>
                    <a:lnTo>
                      <a:pt x="10761" y="3"/>
                    </a:lnTo>
                    <a:cubicBezTo>
                      <a:pt x="10761" y="3"/>
                      <a:pt x="1" y="27286"/>
                      <a:pt x="2346" y="37009"/>
                    </a:cubicBezTo>
                    <a:cubicBezTo>
                      <a:pt x="4513" y="45990"/>
                      <a:pt x="24980" y="66563"/>
                      <a:pt x="27494" y="69307"/>
                    </a:cubicBezTo>
                    <a:cubicBezTo>
                      <a:pt x="27622" y="69449"/>
                      <a:pt x="27802" y="69526"/>
                      <a:pt x="27985" y="69526"/>
                    </a:cubicBezTo>
                    <a:cubicBezTo>
                      <a:pt x="28059" y="69526"/>
                      <a:pt x="28134" y="69514"/>
                      <a:pt x="28207" y="69487"/>
                    </a:cubicBezTo>
                    <a:cubicBezTo>
                      <a:pt x="29398" y="69051"/>
                      <a:pt x="29952" y="68529"/>
                      <a:pt x="30671" y="67673"/>
                    </a:cubicBezTo>
                    <a:cubicBezTo>
                      <a:pt x="30834" y="67482"/>
                      <a:pt x="30834" y="67199"/>
                      <a:pt x="30719" y="66977"/>
                    </a:cubicBezTo>
                    <a:cubicBezTo>
                      <a:pt x="29101" y="63849"/>
                      <a:pt x="15367" y="39766"/>
                      <a:pt x="15333" y="35387"/>
                    </a:cubicBezTo>
                    <a:cubicBezTo>
                      <a:pt x="15302" y="31182"/>
                      <a:pt x="22127" y="23082"/>
                      <a:pt x="24815" y="17874"/>
                    </a:cubicBezTo>
                    <a:cubicBezTo>
                      <a:pt x="26112" y="15369"/>
                      <a:pt x="26505" y="12495"/>
                      <a:pt x="25929" y="9734"/>
                    </a:cubicBezTo>
                    <a:cubicBezTo>
                      <a:pt x="24743" y="4063"/>
                      <a:pt x="19744" y="1"/>
                      <a:pt x="13952" y="1"/>
                    </a:cubicBezTo>
                    <a:close/>
                  </a:path>
                </a:pathLst>
              </a:custGeom>
              <a:solidFill>
                <a:srgbClr val="71BCB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576;p33">
                <a:extLst>
                  <a:ext uri="{FF2B5EF4-FFF2-40B4-BE49-F238E27FC236}">
                    <a16:creationId xmlns:a16="http://schemas.microsoft.com/office/drawing/2014/main" id="{12ED01BA-31AF-935A-BB62-B126F0E8C399}"/>
                  </a:ext>
                </a:extLst>
              </p:cNvPr>
              <p:cNvSpPr/>
              <p:nvPr/>
            </p:nvSpPr>
            <p:spPr>
              <a:xfrm>
                <a:off x="-2884125" y="5147550"/>
                <a:ext cx="199600" cy="101050"/>
              </a:xfrm>
              <a:custGeom>
                <a:avLst/>
                <a:gdLst/>
                <a:ahLst/>
                <a:cxnLst/>
                <a:rect l="l" t="t" r="r" b="b"/>
                <a:pathLst>
                  <a:path w="7984" h="4042" extrusionOk="0">
                    <a:moveTo>
                      <a:pt x="5919" y="1"/>
                    </a:moveTo>
                    <a:cubicBezTo>
                      <a:pt x="5135" y="1"/>
                      <a:pt x="4101" y="325"/>
                      <a:pt x="2899" y="1049"/>
                    </a:cubicBezTo>
                    <a:cubicBezTo>
                      <a:pt x="852" y="2281"/>
                      <a:pt x="0" y="3033"/>
                      <a:pt x="123" y="3593"/>
                    </a:cubicBezTo>
                    <a:cubicBezTo>
                      <a:pt x="190" y="3899"/>
                      <a:pt x="673" y="4042"/>
                      <a:pt x="1438" y="4042"/>
                    </a:cubicBezTo>
                    <a:cubicBezTo>
                      <a:pt x="2180" y="4042"/>
                      <a:pt x="3188" y="3907"/>
                      <a:pt x="4337" y="3656"/>
                    </a:cubicBezTo>
                    <a:cubicBezTo>
                      <a:pt x="6672" y="3146"/>
                      <a:pt x="7984" y="2861"/>
                      <a:pt x="7458" y="981"/>
                    </a:cubicBezTo>
                    <a:cubicBezTo>
                      <a:pt x="7283" y="355"/>
                      <a:pt x="6738" y="1"/>
                      <a:pt x="5919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577;p33">
                <a:extLst>
                  <a:ext uri="{FF2B5EF4-FFF2-40B4-BE49-F238E27FC236}">
                    <a16:creationId xmlns:a16="http://schemas.microsoft.com/office/drawing/2014/main" id="{5E24C152-1F52-1F5B-263C-A69A0D7C816F}"/>
                  </a:ext>
                </a:extLst>
              </p:cNvPr>
              <p:cNvSpPr/>
              <p:nvPr/>
            </p:nvSpPr>
            <p:spPr>
              <a:xfrm>
                <a:off x="-2782025" y="5069500"/>
                <a:ext cx="68000" cy="119775"/>
              </a:xfrm>
              <a:custGeom>
                <a:avLst/>
                <a:gdLst/>
                <a:ahLst/>
                <a:cxnLst/>
                <a:rect l="l" t="t" r="r" b="b"/>
                <a:pathLst>
                  <a:path w="2720" h="4791" extrusionOk="0">
                    <a:moveTo>
                      <a:pt x="2719" y="1"/>
                    </a:moveTo>
                    <a:lnTo>
                      <a:pt x="1" y="885"/>
                    </a:lnTo>
                    <a:lnTo>
                      <a:pt x="509" y="3916"/>
                    </a:lnTo>
                    <a:cubicBezTo>
                      <a:pt x="547" y="4411"/>
                      <a:pt x="958" y="4790"/>
                      <a:pt x="1452" y="4790"/>
                    </a:cubicBezTo>
                    <a:cubicBezTo>
                      <a:pt x="1456" y="4790"/>
                      <a:pt x="1460" y="4790"/>
                      <a:pt x="1465" y="4790"/>
                    </a:cubicBezTo>
                    <a:cubicBezTo>
                      <a:pt x="1968" y="4784"/>
                      <a:pt x="2378" y="4385"/>
                      <a:pt x="2398" y="3883"/>
                    </a:cubicBezTo>
                    <a:lnTo>
                      <a:pt x="2719" y="1"/>
                    </a:lnTo>
                    <a:close/>
                  </a:path>
                </a:pathLst>
              </a:custGeom>
              <a:solidFill>
                <a:srgbClr val="FFB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578;p33">
                <a:extLst>
                  <a:ext uri="{FF2B5EF4-FFF2-40B4-BE49-F238E27FC236}">
                    <a16:creationId xmlns:a16="http://schemas.microsoft.com/office/drawing/2014/main" id="{C9259C40-9F0E-58F0-23F4-E615B03757B8}"/>
                  </a:ext>
                </a:extLst>
              </p:cNvPr>
              <p:cNvSpPr/>
              <p:nvPr/>
            </p:nvSpPr>
            <p:spPr>
              <a:xfrm>
                <a:off x="-3041775" y="3215000"/>
                <a:ext cx="668175" cy="1884675"/>
              </a:xfrm>
              <a:custGeom>
                <a:avLst/>
                <a:gdLst/>
                <a:ahLst/>
                <a:cxnLst/>
                <a:rect l="l" t="t" r="r" b="b"/>
                <a:pathLst>
                  <a:path w="26727" h="75387" extrusionOk="0">
                    <a:moveTo>
                      <a:pt x="0" y="0"/>
                    </a:moveTo>
                    <a:cubicBezTo>
                      <a:pt x="1" y="1"/>
                      <a:pt x="4707" y="50701"/>
                      <a:pt x="10044" y="74756"/>
                    </a:cubicBezTo>
                    <a:cubicBezTo>
                      <a:pt x="10084" y="74932"/>
                      <a:pt x="10216" y="75074"/>
                      <a:pt x="10391" y="75125"/>
                    </a:cubicBezTo>
                    <a:cubicBezTo>
                      <a:pt x="10993" y="75298"/>
                      <a:pt x="11467" y="75386"/>
                      <a:pt x="11945" y="75386"/>
                    </a:cubicBezTo>
                    <a:cubicBezTo>
                      <a:pt x="12323" y="75386"/>
                      <a:pt x="12704" y="75331"/>
                      <a:pt x="13154" y="75219"/>
                    </a:cubicBezTo>
                    <a:cubicBezTo>
                      <a:pt x="13352" y="75171"/>
                      <a:pt x="13495" y="74992"/>
                      <a:pt x="13517" y="74789"/>
                    </a:cubicBezTo>
                    <a:lnTo>
                      <a:pt x="19282" y="22020"/>
                    </a:lnTo>
                    <a:cubicBezTo>
                      <a:pt x="19282" y="22020"/>
                      <a:pt x="26726" y="10472"/>
                      <a:pt x="12162" y="41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579;p33">
                <a:extLst>
                  <a:ext uri="{FF2B5EF4-FFF2-40B4-BE49-F238E27FC236}">
                    <a16:creationId xmlns:a16="http://schemas.microsoft.com/office/drawing/2014/main" id="{BDC4D74C-220B-8E94-2AD2-9DE63CFFCF1F}"/>
                  </a:ext>
                </a:extLst>
              </p:cNvPr>
              <p:cNvSpPr/>
              <p:nvPr/>
            </p:nvSpPr>
            <p:spPr>
              <a:xfrm>
                <a:off x="-3203500" y="2654675"/>
                <a:ext cx="595250" cy="697250"/>
              </a:xfrm>
              <a:custGeom>
                <a:avLst/>
                <a:gdLst/>
                <a:ahLst/>
                <a:cxnLst/>
                <a:rect l="l" t="t" r="r" b="b"/>
                <a:pathLst>
                  <a:path w="23810" h="27890" extrusionOk="0">
                    <a:moveTo>
                      <a:pt x="10746" y="1"/>
                    </a:moveTo>
                    <a:cubicBezTo>
                      <a:pt x="10537" y="1"/>
                      <a:pt x="10334" y="7"/>
                      <a:pt x="10140" y="20"/>
                    </a:cubicBezTo>
                    <a:cubicBezTo>
                      <a:pt x="3195" y="471"/>
                      <a:pt x="1274" y="8151"/>
                      <a:pt x="788" y="11777"/>
                    </a:cubicBezTo>
                    <a:cubicBezTo>
                      <a:pt x="0" y="17659"/>
                      <a:pt x="4770" y="26631"/>
                      <a:pt x="4770" y="26631"/>
                    </a:cubicBezTo>
                    <a:cubicBezTo>
                      <a:pt x="6770" y="27556"/>
                      <a:pt x="8806" y="27890"/>
                      <a:pt x="10701" y="27890"/>
                    </a:cubicBezTo>
                    <a:cubicBezTo>
                      <a:pt x="15581" y="27890"/>
                      <a:pt x="19527" y="25680"/>
                      <a:pt x="19528" y="25680"/>
                    </a:cubicBezTo>
                    <a:cubicBezTo>
                      <a:pt x="23616" y="19931"/>
                      <a:pt x="23597" y="13836"/>
                      <a:pt x="23696" y="8939"/>
                    </a:cubicBezTo>
                    <a:cubicBezTo>
                      <a:pt x="23809" y="3263"/>
                      <a:pt x="15514" y="1"/>
                      <a:pt x="10746" y="1"/>
                    </a:cubicBezTo>
                    <a:close/>
                  </a:path>
                </a:pathLst>
              </a:custGeom>
              <a:solidFill>
                <a:srgbClr val="71BDB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580;p33">
                <a:extLst>
                  <a:ext uri="{FF2B5EF4-FFF2-40B4-BE49-F238E27FC236}">
                    <a16:creationId xmlns:a16="http://schemas.microsoft.com/office/drawing/2014/main" id="{F51DE742-96E9-87CC-9AC0-4E4042ECD789}"/>
                  </a:ext>
                </a:extLst>
              </p:cNvPr>
              <p:cNvSpPr/>
              <p:nvPr/>
            </p:nvSpPr>
            <p:spPr>
              <a:xfrm>
                <a:off x="-2968350" y="2507450"/>
                <a:ext cx="122350" cy="261900"/>
              </a:xfrm>
              <a:custGeom>
                <a:avLst/>
                <a:gdLst/>
                <a:ahLst/>
                <a:cxnLst/>
                <a:rect l="l" t="t" r="r" b="b"/>
                <a:pathLst>
                  <a:path w="4894" h="10476" extrusionOk="0">
                    <a:moveTo>
                      <a:pt x="22" y="0"/>
                    </a:moveTo>
                    <a:lnTo>
                      <a:pt x="3" y="8036"/>
                    </a:lnTo>
                    <a:cubicBezTo>
                      <a:pt x="0" y="9381"/>
                      <a:pt x="1088" y="10473"/>
                      <a:pt x="2433" y="10476"/>
                    </a:cubicBezTo>
                    <a:cubicBezTo>
                      <a:pt x="2435" y="10476"/>
                      <a:pt x="2438" y="10476"/>
                      <a:pt x="2440" y="10476"/>
                    </a:cubicBezTo>
                    <a:cubicBezTo>
                      <a:pt x="3782" y="10476"/>
                      <a:pt x="4870" y="9389"/>
                      <a:pt x="4874" y="8047"/>
                    </a:cubicBezTo>
                    <a:lnTo>
                      <a:pt x="4893" y="12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A5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581;p33">
                <a:extLst>
                  <a:ext uri="{FF2B5EF4-FFF2-40B4-BE49-F238E27FC236}">
                    <a16:creationId xmlns:a16="http://schemas.microsoft.com/office/drawing/2014/main" id="{7494DEEF-3DC3-77B0-B64A-FA300CE49C45}"/>
                  </a:ext>
                </a:extLst>
              </p:cNvPr>
              <p:cNvSpPr/>
              <p:nvPr/>
            </p:nvSpPr>
            <p:spPr>
              <a:xfrm>
                <a:off x="-2968200" y="2520000"/>
                <a:ext cx="116150" cy="156250"/>
              </a:xfrm>
              <a:custGeom>
                <a:avLst/>
                <a:gdLst/>
                <a:ahLst/>
                <a:cxnLst/>
                <a:rect l="l" t="t" r="r" b="b"/>
                <a:pathLst>
                  <a:path w="4646" h="6250" extrusionOk="0">
                    <a:moveTo>
                      <a:pt x="15" y="0"/>
                    </a:moveTo>
                    <a:lnTo>
                      <a:pt x="1" y="6250"/>
                    </a:lnTo>
                    <a:cubicBezTo>
                      <a:pt x="2235" y="6185"/>
                      <a:pt x="4270" y="3706"/>
                      <a:pt x="4539" y="1453"/>
                    </a:cubicBezTo>
                    <a:lnTo>
                      <a:pt x="4646" y="554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5876E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582;p33">
                <a:extLst>
                  <a:ext uri="{FF2B5EF4-FFF2-40B4-BE49-F238E27FC236}">
                    <a16:creationId xmlns:a16="http://schemas.microsoft.com/office/drawing/2014/main" id="{06307A85-80D7-42B4-AA2D-446095909604}"/>
                  </a:ext>
                </a:extLst>
              </p:cNvPr>
              <p:cNvSpPr/>
              <p:nvPr/>
            </p:nvSpPr>
            <p:spPr>
              <a:xfrm>
                <a:off x="-3053550" y="2406650"/>
                <a:ext cx="204800" cy="248275"/>
              </a:xfrm>
              <a:custGeom>
                <a:avLst/>
                <a:gdLst/>
                <a:ahLst/>
                <a:cxnLst/>
                <a:rect l="l" t="t" r="r" b="b"/>
                <a:pathLst>
                  <a:path w="8192" h="9931" extrusionOk="0">
                    <a:moveTo>
                      <a:pt x="0" y="0"/>
                    </a:moveTo>
                    <a:lnTo>
                      <a:pt x="350" y="5408"/>
                    </a:lnTo>
                    <a:cubicBezTo>
                      <a:pt x="488" y="7510"/>
                      <a:pt x="2402" y="9930"/>
                      <a:pt x="3346" y="9930"/>
                    </a:cubicBezTo>
                    <a:cubicBezTo>
                      <a:pt x="3358" y="9930"/>
                      <a:pt x="3369" y="9930"/>
                      <a:pt x="3380" y="9929"/>
                    </a:cubicBezTo>
                    <a:cubicBezTo>
                      <a:pt x="5507" y="9790"/>
                      <a:pt x="8192" y="7032"/>
                      <a:pt x="8052" y="4904"/>
                    </a:cubicBezTo>
                    <a:lnTo>
                      <a:pt x="7765" y="51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583;p33">
                <a:extLst>
                  <a:ext uri="{FF2B5EF4-FFF2-40B4-BE49-F238E27FC236}">
                    <a16:creationId xmlns:a16="http://schemas.microsoft.com/office/drawing/2014/main" id="{C975EC36-C5B5-6A01-E865-8B76E947A485}"/>
                  </a:ext>
                </a:extLst>
              </p:cNvPr>
              <p:cNvSpPr/>
              <p:nvPr/>
            </p:nvSpPr>
            <p:spPr>
              <a:xfrm>
                <a:off x="-2860825" y="2436775"/>
                <a:ext cx="46925" cy="86150"/>
              </a:xfrm>
              <a:custGeom>
                <a:avLst/>
                <a:gdLst/>
                <a:ahLst/>
                <a:cxnLst/>
                <a:rect l="l" t="t" r="r" b="b"/>
                <a:pathLst>
                  <a:path w="1877" h="3446" extrusionOk="0">
                    <a:moveTo>
                      <a:pt x="112" y="0"/>
                    </a:moveTo>
                    <a:cubicBezTo>
                      <a:pt x="75" y="0"/>
                      <a:pt x="38" y="2"/>
                      <a:pt x="1" y="4"/>
                    </a:cubicBezTo>
                    <a:lnTo>
                      <a:pt x="226" y="3446"/>
                    </a:lnTo>
                    <a:cubicBezTo>
                      <a:pt x="1166" y="3384"/>
                      <a:pt x="1876" y="2564"/>
                      <a:pt x="1814" y="1614"/>
                    </a:cubicBezTo>
                    <a:cubicBezTo>
                      <a:pt x="1755" y="701"/>
                      <a:pt x="1003" y="0"/>
                      <a:pt x="112" y="0"/>
                    </a:cubicBezTo>
                    <a:close/>
                  </a:path>
                </a:pathLst>
              </a:custGeom>
              <a:solidFill>
                <a:srgbClr val="FFA5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584;p33">
                <a:extLst>
                  <a:ext uri="{FF2B5EF4-FFF2-40B4-BE49-F238E27FC236}">
                    <a16:creationId xmlns:a16="http://schemas.microsoft.com/office/drawing/2014/main" id="{09CA88B1-D2D0-E0BD-58CC-4156D46F7379}"/>
                  </a:ext>
                </a:extLst>
              </p:cNvPr>
              <p:cNvSpPr/>
              <p:nvPr/>
            </p:nvSpPr>
            <p:spPr>
              <a:xfrm>
                <a:off x="-3052950" y="2407025"/>
                <a:ext cx="201975" cy="78000"/>
              </a:xfrm>
              <a:custGeom>
                <a:avLst/>
                <a:gdLst/>
                <a:ahLst/>
                <a:cxnLst/>
                <a:rect l="l" t="t" r="r" b="b"/>
                <a:pathLst>
                  <a:path w="8079" h="3120" extrusionOk="0">
                    <a:moveTo>
                      <a:pt x="6493" y="1"/>
                    </a:moveTo>
                    <a:lnTo>
                      <a:pt x="0" y="426"/>
                    </a:lnTo>
                    <a:lnTo>
                      <a:pt x="2" y="449"/>
                    </a:lnTo>
                    <a:cubicBezTo>
                      <a:pt x="40" y="1024"/>
                      <a:pt x="517" y="1476"/>
                      <a:pt x="1068" y="1476"/>
                    </a:cubicBezTo>
                    <a:cubicBezTo>
                      <a:pt x="1139" y="1476"/>
                      <a:pt x="1211" y="1469"/>
                      <a:pt x="1283" y="1453"/>
                    </a:cubicBezTo>
                    <a:lnTo>
                      <a:pt x="1289" y="1451"/>
                    </a:lnTo>
                    <a:cubicBezTo>
                      <a:pt x="1535" y="1395"/>
                      <a:pt x="1784" y="1368"/>
                      <a:pt x="2032" y="1368"/>
                    </a:cubicBezTo>
                    <a:cubicBezTo>
                      <a:pt x="2798" y="1368"/>
                      <a:pt x="3559" y="1624"/>
                      <a:pt x="4196" y="2072"/>
                    </a:cubicBezTo>
                    <a:cubicBezTo>
                      <a:pt x="4758" y="2470"/>
                      <a:pt x="5429" y="2681"/>
                      <a:pt x="6116" y="2681"/>
                    </a:cubicBezTo>
                    <a:cubicBezTo>
                      <a:pt x="6192" y="2681"/>
                      <a:pt x="6268" y="2679"/>
                      <a:pt x="6345" y="2673"/>
                    </a:cubicBezTo>
                    <a:cubicBezTo>
                      <a:pt x="6384" y="2671"/>
                      <a:pt x="6424" y="2669"/>
                      <a:pt x="6464" y="2669"/>
                    </a:cubicBezTo>
                    <a:cubicBezTo>
                      <a:pt x="6769" y="2669"/>
                      <a:pt x="7068" y="2748"/>
                      <a:pt x="7327" y="2912"/>
                    </a:cubicBezTo>
                    <a:cubicBezTo>
                      <a:pt x="7471" y="3002"/>
                      <a:pt x="7627" y="3071"/>
                      <a:pt x="7791" y="3119"/>
                    </a:cubicBezTo>
                    <a:cubicBezTo>
                      <a:pt x="8079" y="2291"/>
                      <a:pt x="7464" y="1429"/>
                      <a:pt x="6590" y="1429"/>
                    </a:cubicBezTo>
                    <a:cubicBezTo>
                      <a:pt x="6589" y="1429"/>
                      <a:pt x="6587" y="1429"/>
                      <a:pt x="6586" y="1429"/>
                    </a:cubicBezTo>
                    <a:lnTo>
                      <a:pt x="6493" y="1"/>
                    </a:lnTo>
                    <a:close/>
                  </a:path>
                </a:pathLst>
              </a:custGeom>
              <a:solidFill>
                <a:srgbClr val="FFA587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585;p33">
                <a:extLst>
                  <a:ext uri="{FF2B5EF4-FFF2-40B4-BE49-F238E27FC236}">
                    <a16:creationId xmlns:a16="http://schemas.microsoft.com/office/drawing/2014/main" id="{27424805-F88A-4A75-7F81-239B8010ACD7}"/>
                  </a:ext>
                </a:extLst>
              </p:cNvPr>
              <p:cNvSpPr/>
              <p:nvPr/>
            </p:nvSpPr>
            <p:spPr>
              <a:xfrm>
                <a:off x="-3156375" y="2252825"/>
                <a:ext cx="383700" cy="216875"/>
              </a:xfrm>
              <a:custGeom>
                <a:avLst/>
                <a:gdLst/>
                <a:ahLst/>
                <a:cxnLst/>
                <a:rect l="l" t="t" r="r" b="b"/>
                <a:pathLst>
                  <a:path w="15348" h="8675" extrusionOk="0">
                    <a:moveTo>
                      <a:pt x="2049" y="1"/>
                    </a:moveTo>
                    <a:cubicBezTo>
                      <a:pt x="1748" y="1"/>
                      <a:pt x="1444" y="68"/>
                      <a:pt x="1162" y="205"/>
                    </a:cubicBezTo>
                    <a:cubicBezTo>
                      <a:pt x="444" y="557"/>
                      <a:pt x="1" y="1298"/>
                      <a:pt x="30" y="2096"/>
                    </a:cubicBezTo>
                    <a:lnTo>
                      <a:pt x="29" y="2097"/>
                    </a:lnTo>
                    <a:cubicBezTo>
                      <a:pt x="124" y="4658"/>
                      <a:pt x="2211" y="6697"/>
                      <a:pt x="4707" y="6697"/>
                    </a:cubicBezTo>
                    <a:cubicBezTo>
                      <a:pt x="4838" y="6697"/>
                      <a:pt x="4969" y="6691"/>
                      <a:pt x="5102" y="6680"/>
                    </a:cubicBezTo>
                    <a:cubicBezTo>
                      <a:pt x="5182" y="6673"/>
                      <a:pt x="5289" y="6669"/>
                      <a:pt x="5417" y="6669"/>
                    </a:cubicBezTo>
                    <a:cubicBezTo>
                      <a:pt x="6158" y="6669"/>
                      <a:pt x="7588" y="6811"/>
                      <a:pt x="8407" y="7385"/>
                    </a:cubicBezTo>
                    <a:cubicBezTo>
                      <a:pt x="9044" y="7835"/>
                      <a:pt x="9805" y="8077"/>
                      <a:pt x="10584" y="8077"/>
                    </a:cubicBezTo>
                    <a:cubicBezTo>
                      <a:pt x="10644" y="8077"/>
                      <a:pt x="10705" y="8075"/>
                      <a:pt x="10766" y="8072"/>
                    </a:cubicBezTo>
                    <a:cubicBezTo>
                      <a:pt x="10813" y="8070"/>
                      <a:pt x="10860" y="8069"/>
                      <a:pt x="10906" y="8069"/>
                    </a:cubicBezTo>
                    <a:cubicBezTo>
                      <a:pt x="11279" y="8069"/>
                      <a:pt x="11650" y="8141"/>
                      <a:pt x="11965" y="8339"/>
                    </a:cubicBezTo>
                    <a:cubicBezTo>
                      <a:pt x="12313" y="8558"/>
                      <a:pt x="12716" y="8674"/>
                      <a:pt x="13126" y="8674"/>
                    </a:cubicBezTo>
                    <a:cubicBezTo>
                      <a:pt x="13178" y="8674"/>
                      <a:pt x="13230" y="8673"/>
                      <a:pt x="13282" y="8669"/>
                    </a:cubicBezTo>
                    <a:cubicBezTo>
                      <a:pt x="14455" y="8592"/>
                      <a:pt x="15348" y="7639"/>
                      <a:pt x="15276" y="6539"/>
                    </a:cubicBezTo>
                    <a:cubicBezTo>
                      <a:pt x="15253" y="6189"/>
                      <a:pt x="15132" y="5855"/>
                      <a:pt x="14926" y="5571"/>
                    </a:cubicBezTo>
                    <a:cubicBezTo>
                      <a:pt x="14650" y="5185"/>
                      <a:pt x="14444" y="4749"/>
                      <a:pt x="14449" y="4276"/>
                    </a:cubicBezTo>
                    <a:cubicBezTo>
                      <a:pt x="14456" y="3679"/>
                      <a:pt x="14324" y="3054"/>
                      <a:pt x="14025" y="2432"/>
                    </a:cubicBezTo>
                    <a:cubicBezTo>
                      <a:pt x="13490" y="1322"/>
                      <a:pt x="12384" y="595"/>
                      <a:pt x="11162" y="431"/>
                    </a:cubicBezTo>
                    <a:lnTo>
                      <a:pt x="11115" y="425"/>
                    </a:lnTo>
                    <a:lnTo>
                      <a:pt x="11096" y="423"/>
                    </a:lnTo>
                    <a:cubicBezTo>
                      <a:pt x="10801" y="384"/>
                      <a:pt x="10506" y="365"/>
                      <a:pt x="10212" y="365"/>
                    </a:cubicBezTo>
                    <a:cubicBezTo>
                      <a:pt x="8989" y="365"/>
                      <a:pt x="7793" y="694"/>
                      <a:pt x="6697" y="1282"/>
                    </a:cubicBezTo>
                    <a:cubicBezTo>
                      <a:pt x="6403" y="1441"/>
                      <a:pt x="6084" y="1511"/>
                      <a:pt x="5757" y="1511"/>
                    </a:cubicBezTo>
                    <a:cubicBezTo>
                      <a:pt x="4938" y="1511"/>
                      <a:pt x="4061" y="1072"/>
                      <a:pt x="3350" y="475"/>
                    </a:cubicBezTo>
                    <a:cubicBezTo>
                      <a:pt x="2979" y="162"/>
                      <a:pt x="2516" y="1"/>
                      <a:pt x="2049" y="1"/>
                    </a:cubicBez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586;p33">
                <a:extLst>
                  <a:ext uri="{FF2B5EF4-FFF2-40B4-BE49-F238E27FC236}">
                    <a16:creationId xmlns:a16="http://schemas.microsoft.com/office/drawing/2014/main" id="{1824B80D-6003-76F9-61DB-798D2C96EBF7}"/>
                  </a:ext>
                </a:extLst>
              </p:cNvPr>
              <p:cNvSpPr/>
              <p:nvPr/>
            </p:nvSpPr>
            <p:spPr>
              <a:xfrm>
                <a:off x="-3233475" y="3099375"/>
                <a:ext cx="190275" cy="56150"/>
              </a:xfrm>
              <a:custGeom>
                <a:avLst/>
                <a:gdLst/>
                <a:ahLst/>
                <a:cxnLst/>
                <a:rect l="l" t="t" r="r" b="b"/>
                <a:pathLst>
                  <a:path w="7611" h="2246" extrusionOk="0">
                    <a:moveTo>
                      <a:pt x="724" y="1"/>
                    </a:moveTo>
                    <a:cubicBezTo>
                      <a:pt x="324" y="1"/>
                      <a:pt x="1" y="324"/>
                      <a:pt x="1" y="724"/>
                    </a:cubicBezTo>
                    <a:lnTo>
                      <a:pt x="1" y="2245"/>
                    </a:lnTo>
                    <a:lnTo>
                      <a:pt x="7611" y="2245"/>
                    </a:lnTo>
                    <a:lnTo>
                      <a:pt x="7611" y="724"/>
                    </a:lnTo>
                    <a:cubicBezTo>
                      <a:pt x="7611" y="324"/>
                      <a:pt x="7287" y="1"/>
                      <a:pt x="6888" y="1"/>
                    </a:cubicBezTo>
                    <a:close/>
                  </a:path>
                </a:pathLst>
              </a:custGeom>
              <a:solidFill>
                <a:srgbClr val="A55A3C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587;p33">
                <a:extLst>
                  <a:ext uri="{FF2B5EF4-FFF2-40B4-BE49-F238E27FC236}">
                    <a16:creationId xmlns:a16="http://schemas.microsoft.com/office/drawing/2014/main" id="{C4C2C80A-30F7-8D9A-45F5-144C96554445}"/>
                  </a:ext>
                </a:extLst>
              </p:cNvPr>
              <p:cNvSpPr/>
              <p:nvPr/>
            </p:nvSpPr>
            <p:spPr>
              <a:xfrm>
                <a:off x="-3250575" y="3162950"/>
                <a:ext cx="224500" cy="303575"/>
              </a:xfrm>
              <a:custGeom>
                <a:avLst/>
                <a:gdLst/>
                <a:ahLst/>
                <a:cxnLst/>
                <a:rect l="l" t="t" r="r" b="b"/>
                <a:pathLst>
                  <a:path w="8980" h="12143" extrusionOk="0">
                    <a:moveTo>
                      <a:pt x="0" y="0"/>
                    </a:moveTo>
                    <a:lnTo>
                      <a:pt x="1287" y="11379"/>
                    </a:lnTo>
                    <a:cubicBezTo>
                      <a:pt x="1335" y="11815"/>
                      <a:pt x="1703" y="12143"/>
                      <a:pt x="2141" y="12143"/>
                    </a:cubicBezTo>
                    <a:lnTo>
                      <a:pt x="6837" y="12143"/>
                    </a:lnTo>
                    <a:cubicBezTo>
                      <a:pt x="7276" y="12143"/>
                      <a:pt x="7643" y="11813"/>
                      <a:pt x="7693" y="11379"/>
                    </a:cubicBezTo>
                    <a:lnTo>
                      <a:pt x="8980" y="0"/>
                    </a:lnTo>
                    <a:close/>
                  </a:path>
                </a:pathLst>
              </a:custGeom>
              <a:solidFill>
                <a:srgbClr val="FFE1C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588;p33">
                <a:extLst>
                  <a:ext uri="{FF2B5EF4-FFF2-40B4-BE49-F238E27FC236}">
                    <a16:creationId xmlns:a16="http://schemas.microsoft.com/office/drawing/2014/main" id="{25794ED9-B309-2825-D187-5840B9FFD03B}"/>
                  </a:ext>
                </a:extLst>
              </p:cNvPr>
              <p:cNvSpPr/>
              <p:nvPr/>
            </p:nvSpPr>
            <p:spPr>
              <a:xfrm>
                <a:off x="-3250575" y="3162950"/>
                <a:ext cx="224500" cy="303575"/>
              </a:xfrm>
              <a:custGeom>
                <a:avLst/>
                <a:gdLst/>
                <a:ahLst/>
                <a:cxnLst/>
                <a:rect l="l" t="t" r="r" b="b"/>
                <a:pathLst>
                  <a:path w="8980" h="12143" extrusionOk="0">
                    <a:moveTo>
                      <a:pt x="0" y="0"/>
                    </a:moveTo>
                    <a:lnTo>
                      <a:pt x="211" y="1864"/>
                    </a:lnTo>
                    <a:lnTo>
                      <a:pt x="3502" y="1864"/>
                    </a:lnTo>
                    <a:cubicBezTo>
                      <a:pt x="5141" y="1864"/>
                      <a:pt x="6414" y="3290"/>
                      <a:pt x="6231" y="4919"/>
                    </a:cubicBezTo>
                    <a:lnTo>
                      <a:pt x="5414" y="12143"/>
                    </a:lnTo>
                    <a:lnTo>
                      <a:pt x="6837" y="12143"/>
                    </a:lnTo>
                    <a:cubicBezTo>
                      <a:pt x="7276" y="12143"/>
                      <a:pt x="7645" y="11815"/>
                      <a:pt x="7693" y="11379"/>
                    </a:cubicBezTo>
                    <a:lnTo>
                      <a:pt x="8980" y="0"/>
                    </a:lnTo>
                    <a:close/>
                  </a:path>
                </a:pathLst>
              </a:custGeom>
              <a:solidFill>
                <a:srgbClr val="FAD2B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589;p33">
                <a:extLst>
                  <a:ext uri="{FF2B5EF4-FFF2-40B4-BE49-F238E27FC236}">
                    <a16:creationId xmlns:a16="http://schemas.microsoft.com/office/drawing/2014/main" id="{D5601BD3-146F-2690-0BAA-421B91044DDF}"/>
                  </a:ext>
                </a:extLst>
              </p:cNvPr>
              <p:cNvSpPr/>
              <p:nvPr/>
            </p:nvSpPr>
            <p:spPr>
              <a:xfrm>
                <a:off x="-3272475" y="3129800"/>
                <a:ext cx="268275" cy="51375"/>
              </a:xfrm>
              <a:custGeom>
                <a:avLst/>
                <a:gdLst/>
                <a:ahLst/>
                <a:cxnLst/>
                <a:rect l="l" t="t" r="r" b="b"/>
                <a:pathLst>
                  <a:path w="10731" h="2055" extrusionOk="0">
                    <a:moveTo>
                      <a:pt x="382" y="0"/>
                    </a:moveTo>
                    <a:cubicBezTo>
                      <a:pt x="171" y="0"/>
                      <a:pt x="1" y="171"/>
                      <a:pt x="1" y="381"/>
                    </a:cubicBezTo>
                    <a:lnTo>
                      <a:pt x="1" y="1675"/>
                    </a:lnTo>
                    <a:cubicBezTo>
                      <a:pt x="1" y="1884"/>
                      <a:pt x="171" y="2054"/>
                      <a:pt x="382" y="2054"/>
                    </a:cubicBezTo>
                    <a:lnTo>
                      <a:pt x="10350" y="2054"/>
                    </a:lnTo>
                    <a:cubicBezTo>
                      <a:pt x="10560" y="2054"/>
                      <a:pt x="10731" y="1884"/>
                      <a:pt x="10731" y="1675"/>
                    </a:cubicBezTo>
                    <a:lnTo>
                      <a:pt x="10731" y="381"/>
                    </a:lnTo>
                    <a:cubicBezTo>
                      <a:pt x="10731" y="171"/>
                      <a:pt x="10560" y="1"/>
                      <a:pt x="10350" y="1"/>
                    </a:cubicBezTo>
                    <a:lnTo>
                      <a:pt x="382" y="1"/>
                    </a:lnTo>
                    <a:lnTo>
                      <a:pt x="382" y="0"/>
                    </a:lnTo>
                    <a:close/>
                  </a:path>
                </a:pathLst>
              </a:custGeom>
              <a:solidFill>
                <a:srgbClr val="D2735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590;p33">
                <a:extLst>
                  <a:ext uri="{FF2B5EF4-FFF2-40B4-BE49-F238E27FC236}">
                    <a16:creationId xmlns:a16="http://schemas.microsoft.com/office/drawing/2014/main" id="{2A5B5697-0C19-F65B-C087-B2F534A23DE2}"/>
                  </a:ext>
                </a:extLst>
              </p:cNvPr>
              <p:cNvSpPr/>
              <p:nvPr/>
            </p:nvSpPr>
            <p:spPr>
              <a:xfrm>
                <a:off x="-3233475" y="3129825"/>
                <a:ext cx="100850" cy="51375"/>
              </a:xfrm>
              <a:custGeom>
                <a:avLst/>
                <a:gdLst/>
                <a:ahLst/>
                <a:cxnLst/>
                <a:rect l="l" t="t" r="r" b="b"/>
                <a:pathLst>
                  <a:path w="4034" h="2055" extrusionOk="0">
                    <a:moveTo>
                      <a:pt x="1" y="0"/>
                    </a:moveTo>
                    <a:lnTo>
                      <a:pt x="1" y="2055"/>
                    </a:lnTo>
                    <a:lnTo>
                      <a:pt x="4034" y="2055"/>
                    </a:lnTo>
                    <a:lnTo>
                      <a:pt x="4034" y="0"/>
                    </a:lnTo>
                    <a:close/>
                  </a:path>
                </a:pathLst>
              </a:custGeom>
              <a:solidFill>
                <a:srgbClr val="FAA07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591;p33">
                <a:extLst>
                  <a:ext uri="{FF2B5EF4-FFF2-40B4-BE49-F238E27FC236}">
                    <a16:creationId xmlns:a16="http://schemas.microsoft.com/office/drawing/2014/main" id="{888E3E33-8870-4F88-97F6-272FA3417DDC}"/>
                  </a:ext>
                </a:extLst>
              </p:cNvPr>
              <p:cNvSpPr/>
              <p:nvPr/>
            </p:nvSpPr>
            <p:spPr>
              <a:xfrm>
                <a:off x="-3211600" y="3129825"/>
                <a:ext cx="35225" cy="51375"/>
              </a:xfrm>
              <a:custGeom>
                <a:avLst/>
                <a:gdLst/>
                <a:ahLst/>
                <a:cxnLst/>
                <a:rect l="l" t="t" r="r" b="b"/>
                <a:pathLst>
                  <a:path w="1409" h="2055" extrusionOk="0">
                    <a:moveTo>
                      <a:pt x="1" y="0"/>
                    </a:moveTo>
                    <a:lnTo>
                      <a:pt x="1" y="2055"/>
                    </a:lnTo>
                    <a:lnTo>
                      <a:pt x="1409" y="2055"/>
                    </a:lnTo>
                    <a:lnTo>
                      <a:pt x="1409" y="0"/>
                    </a:lnTo>
                    <a:close/>
                  </a:path>
                </a:pathLst>
              </a:custGeom>
              <a:solidFill>
                <a:srgbClr val="FABE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592;p33">
                <a:extLst>
                  <a:ext uri="{FF2B5EF4-FFF2-40B4-BE49-F238E27FC236}">
                    <a16:creationId xmlns:a16="http://schemas.microsoft.com/office/drawing/2014/main" id="{D801E954-C2DE-116A-5DC4-2492F1F069F6}"/>
                  </a:ext>
                </a:extLst>
              </p:cNvPr>
              <p:cNvSpPr/>
              <p:nvPr/>
            </p:nvSpPr>
            <p:spPr>
              <a:xfrm>
                <a:off x="-3188150" y="3256125"/>
                <a:ext cx="264475" cy="170700"/>
              </a:xfrm>
              <a:custGeom>
                <a:avLst/>
                <a:gdLst/>
                <a:ahLst/>
                <a:cxnLst/>
                <a:rect l="l" t="t" r="r" b="b"/>
                <a:pathLst>
                  <a:path w="10579" h="6828" extrusionOk="0">
                    <a:moveTo>
                      <a:pt x="5953" y="0"/>
                    </a:moveTo>
                    <a:cubicBezTo>
                      <a:pt x="5502" y="0"/>
                      <a:pt x="5515" y="2875"/>
                      <a:pt x="5445" y="2957"/>
                    </a:cubicBezTo>
                    <a:cubicBezTo>
                      <a:pt x="5241" y="3202"/>
                      <a:pt x="4872" y="3243"/>
                      <a:pt x="4403" y="3243"/>
                    </a:cubicBezTo>
                    <a:cubicBezTo>
                      <a:pt x="4171" y="3243"/>
                      <a:pt x="3914" y="3233"/>
                      <a:pt x="3640" y="3233"/>
                    </a:cubicBezTo>
                    <a:cubicBezTo>
                      <a:pt x="3285" y="3233"/>
                      <a:pt x="2902" y="3250"/>
                      <a:pt x="2507" y="3326"/>
                    </a:cubicBezTo>
                    <a:cubicBezTo>
                      <a:pt x="669" y="3684"/>
                      <a:pt x="1" y="4396"/>
                      <a:pt x="39" y="4623"/>
                    </a:cubicBezTo>
                    <a:cubicBezTo>
                      <a:pt x="146" y="5250"/>
                      <a:pt x="2016" y="6827"/>
                      <a:pt x="3225" y="6827"/>
                    </a:cubicBezTo>
                    <a:cubicBezTo>
                      <a:pt x="3238" y="6827"/>
                      <a:pt x="3251" y="6827"/>
                      <a:pt x="3263" y="6827"/>
                    </a:cubicBezTo>
                    <a:lnTo>
                      <a:pt x="6392" y="6440"/>
                    </a:lnTo>
                    <a:lnTo>
                      <a:pt x="9716" y="6661"/>
                    </a:lnTo>
                    <a:lnTo>
                      <a:pt x="10578" y="4534"/>
                    </a:lnTo>
                    <a:lnTo>
                      <a:pt x="7656" y="3641"/>
                    </a:lnTo>
                    <a:cubicBezTo>
                      <a:pt x="7110" y="3519"/>
                      <a:pt x="7074" y="2925"/>
                      <a:pt x="6828" y="2018"/>
                    </a:cubicBezTo>
                    <a:cubicBezTo>
                      <a:pt x="6423" y="525"/>
                      <a:pt x="6146" y="0"/>
                      <a:pt x="5953" y="0"/>
                    </a:cubicBezTo>
                    <a:close/>
                  </a:path>
                </a:pathLst>
              </a:custGeom>
              <a:solidFill>
                <a:srgbClr val="FFB49B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593;p33">
                <a:extLst>
                  <a:ext uri="{FF2B5EF4-FFF2-40B4-BE49-F238E27FC236}">
                    <a16:creationId xmlns:a16="http://schemas.microsoft.com/office/drawing/2014/main" id="{335221B2-506D-5A23-1DE4-5BDC396521B1}"/>
                  </a:ext>
                </a:extLst>
              </p:cNvPr>
              <p:cNvSpPr/>
              <p:nvPr/>
            </p:nvSpPr>
            <p:spPr>
              <a:xfrm>
                <a:off x="-2974950" y="2755575"/>
                <a:ext cx="573225" cy="785750"/>
              </a:xfrm>
              <a:custGeom>
                <a:avLst/>
                <a:gdLst/>
                <a:ahLst/>
                <a:cxnLst/>
                <a:rect l="l" t="t" r="r" b="b"/>
                <a:pathLst>
                  <a:path w="22929" h="31430" extrusionOk="0">
                    <a:moveTo>
                      <a:pt x="10991" y="1"/>
                    </a:moveTo>
                    <a:cubicBezTo>
                      <a:pt x="10425" y="1"/>
                      <a:pt x="9851" y="157"/>
                      <a:pt x="9336" y="487"/>
                    </a:cubicBezTo>
                    <a:lnTo>
                      <a:pt x="9336" y="488"/>
                    </a:lnTo>
                    <a:cubicBezTo>
                      <a:pt x="8048" y="1311"/>
                      <a:pt x="7562" y="2957"/>
                      <a:pt x="8194" y="4346"/>
                    </a:cubicBezTo>
                    <a:cubicBezTo>
                      <a:pt x="10155" y="8650"/>
                      <a:pt x="13976" y="17278"/>
                      <a:pt x="13525" y="18150"/>
                    </a:cubicBezTo>
                    <a:cubicBezTo>
                      <a:pt x="12936" y="19293"/>
                      <a:pt x="8906" y="19679"/>
                      <a:pt x="5527" y="19798"/>
                    </a:cubicBezTo>
                    <a:cubicBezTo>
                      <a:pt x="2498" y="19905"/>
                      <a:pt x="36" y="22363"/>
                      <a:pt x="3" y="25394"/>
                    </a:cubicBezTo>
                    <a:cubicBezTo>
                      <a:pt x="1" y="25511"/>
                      <a:pt x="0" y="25629"/>
                      <a:pt x="0" y="25746"/>
                    </a:cubicBezTo>
                    <a:cubicBezTo>
                      <a:pt x="10" y="28906"/>
                      <a:pt x="2609" y="31430"/>
                      <a:pt x="5699" y="31430"/>
                    </a:cubicBezTo>
                    <a:cubicBezTo>
                      <a:pt x="5893" y="31430"/>
                      <a:pt x="6090" y="31420"/>
                      <a:pt x="6288" y="31399"/>
                    </a:cubicBezTo>
                    <a:cubicBezTo>
                      <a:pt x="13815" y="30621"/>
                      <a:pt x="22929" y="26947"/>
                      <a:pt x="22814" y="22297"/>
                    </a:cubicBezTo>
                    <a:cubicBezTo>
                      <a:pt x="22726" y="18748"/>
                      <a:pt x="16655" y="7093"/>
                      <a:pt x="13695" y="1611"/>
                    </a:cubicBezTo>
                    <a:cubicBezTo>
                      <a:pt x="13137" y="578"/>
                      <a:pt x="12079" y="1"/>
                      <a:pt x="10991" y="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56" name="Campaign Optimization…">
            <a:extLst>
              <a:ext uri="{FF2B5EF4-FFF2-40B4-BE49-F238E27FC236}">
                <a16:creationId xmlns:a16="http://schemas.microsoft.com/office/drawing/2014/main" id="{ECCE78EA-3917-C300-BCC7-1CB5629487AD}"/>
              </a:ext>
            </a:extLst>
          </p:cNvPr>
          <p:cNvSpPr txBox="1">
            <a:spLocks/>
          </p:cNvSpPr>
          <p:nvPr/>
        </p:nvSpPr>
        <p:spPr>
          <a:xfrm>
            <a:off x="1280263" y="2770741"/>
            <a:ext cx="12459021" cy="4181234"/>
          </a:xfrm>
          <a:prstGeom prst="rect">
            <a:avLst/>
          </a:prstGeom>
        </p:spPr>
        <p:txBody>
          <a:bodyPr vert="horz" lIns="58903" tIns="58903" rIns="58903" bIns="58903" rtlCol="0" anchor="b">
            <a:normAutofit/>
          </a:bodyPr>
          <a:lstStyle>
            <a:lvl1pPr>
              <a:defRPr b="0" i="0">
                <a:latin typeface="Proxima Nova Regular"/>
                <a:ea typeface="+mj-ea"/>
                <a:cs typeface="+mj-cs"/>
              </a:defRPr>
            </a:lvl1pPr>
          </a:lstStyle>
          <a:p>
            <a:pPr algn="l" defTabSz="481721">
              <a:defRPr sz="8000">
                <a:solidFill>
                  <a:srgbClr val="0041B3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lang="ru-RU" sz="6600" b="1" kern="0" dirty="0">
                <a:latin typeface="Proxima Nova"/>
                <a:ea typeface="Proxima Nova"/>
                <a:cs typeface="Proxima Nova"/>
                <a:sym typeface="Proxima Nova"/>
              </a:rPr>
              <a:t>Популярные вопросы</a:t>
            </a:r>
          </a:p>
          <a:p>
            <a:pPr algn="l" defTabSz="481721">
              <a:defRPr sz="8000">
                <a:solidFill>
                  <a:srgbClr val="0041B3"/>
                </a:solidFill>
                <a:latin typeface="Proxima Nova"/>
                <a:ea typeface="Proxima Nova"/>
                <a:cs typeface="Proxima Nova"/>
                <a:sym typeface="Proxima Nova"/>
              </a:defRPr>
            </a:pPr>
            <a:r>
              <a:rPr lang="ru-RU" sz="6600" b="1" kern="0" dirty="0">
                <a:latin typeface="Proxima Nova"/>
                <a:ea typeface="Proxima Nova"/>
                <a:cs typeface="Proxima Nova"/>
                <a:sym typeface="Proxima Nova"/>
              </a:rPr>
              <a:t>рекламодателей</a:t>
            </a:r>
            <a:endParaRPr lang="en" sz="6600" kern="0"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  <p:extLst>
      <p:ext uri="{BB962C8B-B14F-4D97-AF65-F5344CB8AC3E}">
        <p14:creationId xmlns:p14="http://schemas.microsoft.com/office/powerpoint/2010/main" val="35394289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16;p19">
            <a:extLst>
              <a:ext uri="{FF2B5EF4-FFF2-40B4-BE49-F238E27FC236}">
                <a16:creationId xmlns:a16="http://schemas.microsoft.com/office/drawing/2014/main" id="{87C229DB-BD79-1840-87BE-044EC99640EE}"/>
              </a:ext>
            </a:extLst>
          </p:cNvPr>
          <p:cNvSpPr/>
          <p:nvPr/>
        </p:nvSpPr>
        <p:spPr>
          <a:xfrm>
            <a:off x="901875" y="3483597"/>
            <a:ext cx="8077838" cy="4038919"/>
          </a:xfrm>
          <a:prstGeom prst="roundRect">
            <a:avLst>
              <a:gd name="adj" fmla="val 4815"/>
            </a:avLst>
          </a:prstGeom>
          <a:solidFill>
            <a:schemeClr val="lt1"/>
          </a:solidFill>
          <a:ln>
            <a:noFill/>
          </a:ln>
          <a:effectLst>
            <a:outerShdw blurRad="889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68568" tIns="34275" rIns="68568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61;p14">
            <a:extLst>
              <a:ext uri="{FF2B5EF4-FFF2-40B4-BE49-F238E27FC236}">
                <a16:creationId xmlns:a16="http://schemas.microsoft.com/office/drawing/2014/main" id="{96A42D03-37AC-2648-AF43-AB3C07FF94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24073" y="4364467"/>
            <a:ext cx="7572186" cy="1676531"/>
          </a:xfrm>
          <a:prstGeom prst="rect">
            <a:avLst/>
          </a:prstGeom>
        </p:spPr>
        <p:txBody>
          <a:bodyPr spcFirstLastPara="1" vert="horz" wrap="square" lIns="201012" tIns="201012" rIns="201012" bIns="201012" rtlCol="0" anchor="t" anchorCtr="0">
            <a:noAutofit/>
          </a:bodyPr>
          <a:lstStyle/>
          <a:p>
            <a:pPr marL="251321" indent="0" algn="ctr">
              <a:lnSpc>
                <a:spcPct val="100000"/>
              </a:lnSpc>
              <a:buNone/>
              <a:defRPr/>
            </a:pPr>
            <a:r>
              <a:rPr lang="ru-RU" sz="4000" b="1" dirty="0">
                <a:solidFill>
                  <a:srgbClr val="0C3BAE"/>
                </a:solidFill>
                <a:latin typeface="Proxima Nova" panose="02000506030000020004" pitchFamily="2" charset="0"/>
                <a:ea typeface="Proxima Nova Regular"/>
                <a:cs typeface="Proxima Nova Regular"/>
              </a:rPr>
              <a:t>Как собираются </a:t>
            </a:r>
            <a:br>
              <a:rPr lang="ru-RU" sz="4000" b="1" dirty="0">
                <a:solidFill>
                  <a:srgbClr val="0C3BAE"/>
                </a:solidFill>
                <a:latin typeface="Proxima Nova" panose="02000506030000020004" pitchFamily="2" charset="0"/>
                <a:ea typeface="Proxima Nova Regular"/>
                <a:cs typeface="Proxima Nova Regular"/>
              </a:rPr>
            </a:br>
            <a:r>
              <a:rPr lang="ru-RU" sz="4000" b="1" dirty="0">
                <a:solidFill>
                  <a:srgbClr val="0C3BAE"/>
                </a:solidFill>
                <a:latin typeface="Proxima Nova" panose="02000506030000020004" pitchFamily="2" charset="0"/>
                <a:ea typeface="Proxima Nova Regular"/>
                <a:cs typeface="Proxima Nova Regular"/>
              </a:rPr>
              <a:t>аудиторные сегменты?</a:t>
            </a:r>
          </a:p>
          <a:p>
            <a:pPr marL="251321" indent="0" algn="ctr">
              <a:lnSpc>
                <a:spcPct val="100000"/>
              </a:lnSpc>
              <a:buNone/>
              <a:defRPr/>
            </a:pPr>
            <a:endParaRPr lang="en-US" sz="4000" b="1" dirty="0">
              <a:solidFill>
                <a:srgbClr val="0C3BAE"/>
              </a:solidFill>
              <a:latin typeface="Proxima Nova" panose="02000506030000020004" pitchFamily="2" charset="0"/>
              <a:ea typeface="Proxima Nova Regular"/>
              <a:cs typeface="Proxima Nova Regular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8BB715A-FD9C-BA30-6C23-E65FB7C941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325" y="2864065"/>
            <a:ext cx="11171860" cy="807309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4ECDF48-4677-51F6-93F6-887C2DDB4C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924212" y="7864474"/>
            <a:ext cx="7192588" cy="344487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E323BD9-1B89-6A49-55B3-4C32F24D3C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7342" y="1000073"/>
            <a:ext cx="2874391" cy="35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355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299;p21">
            <a:extLst>
              <a:ext uri="{FF2B5EF4-FFF2-40B4-BE49-F238E27FC236}">
                <a16:creationId xmlns:a16="http://schemas.microsoft.com/office/drawing/2014/main" id="{B0B518DC-095C-FD2B-43B1-5C0CA2D8F3E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7383" y="2588621"/>
            <a:ext cx="10041293" cy="140645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C437F255-0519-A195-53AC-12A4D9DB9CD3}"/>
              </a:ext>
            </a:extLst>
          </p:cNvPr>
          <p:cNvCxnSpPr>
            <a:cxnSpLocks/>
          </p:cNvCxnSpPr>
          <p:nvPr/>
        </p:nvCxnSpPr>
        <p:spPr>
          <a:xfrm>
            <a:off x="10595811" y="9389352"/>
            <a:ext cx="2350168" cy="0"/>
          </a:xfrm>
          <a:prstGeom prst="line">
            <a:avLst/>
          </a:prstGeom>
          <a:ln w="41275">
            <a:solidFill>
              <a:srgbClr val="6442C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Google Shape;299;p21">
            <a:extLst>
              <a:ext uri="{FF2B5EF4-FFF2-40B4-BE49-F238E27FC236}">
                <a16:creationId xmlns:a16="http://schemas.microsoft.com/office/drawing/2014/main" id="{93DF1248-F079-C471-B4CD-FD075644D85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25158" y="8876735"/>
            <a:ext cx="6746630" cy="1406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299;p21">
            <a:extLst>
              <a:ext uri="{FF2B5EF4-FFF2-40B4-BE49-F238E27FC236}">
                <a16:creationId xmlns:a16="http://schemas.microsoft.com/office/drawing/2014/main" id="{4D70FE46-E722-5ED1-D1E8-F17A2DE7C57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025158" y="4457986"/>
            <a:ext cx="6518455" cy="4100369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object 20">
            <a:extLst>
              <a:ext uri="{FF2B5EF4-FFF2-40B4-BE49-F238E27FC236}">
                <a16:creationId xmlns:a16="http://schemas.microsoft.com/office/drawing/2014/main" id="{951D59F2-C062-92C7-44C3-1C6764B68858}"/>
              </a:ext>
            </a:extLst>
          </p:cNvPr>
          <p:cNvSpPr txBox="1"/>
          <p:nvPr/>
        </p:nvSpPr>
        <p:spPr>
          <a:xfrm>
            <a:off x="801062" y="614511"/>
            <a:ext cx="16381137" cy="874026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pPr marL="12701" marR="5081">
              <a:spcBef>
                <a:spcPts val="95"/>
              </a:spcBef>
            </a:pPr>
            <a:r>
              <a:rPr lang="ru-RU" sz="5601" b="1" spc="-150" dirty="0">
                <a:solidFill>
                  <a:srgbClr val="6442C4"/>
                </a:solidFill>
                <a:latin typeface="Proxima Nova" panose="02000506030000020004" pitchFamily="2" charset="0"/>
                <a:cs typeface="Arial"/>
              </a:rPr>
              <a:t>Как формируются аудиторные сегменты</a:t>
            </a:r>
            <a:endParaRPr lang="en-US" sz="5601" b="1" spc="-150" dirty="0">
              <a:solidFill>
                <a:srgbClr val="6442C4"/>
              </a:solidFill>
              <a:latin typeface="Proxima Nova" panose="02000506030000020004" pitchFamily="2" charset="0"/>
              <a:cs typeface="Arial"/>
            </a:endParaRP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39A0EE90-2EC8-5D04-4C93-0F0E0522FC22}"/>
              </a:ext>
            </a:extLst>
          </p:cNvPr>
          <p:cNvCxnSpPr>
            <a:cxnSpLocks/>
          </p:cNvCxnSpPr>
          <p:nvPr/>
        </p:nvCxnSpPr>
        <p:spPr>
          <a:xfrm>
            <a:off x="801062" y="1795118"/>
            <a:ext cx="1720259" cy="0"/>
          </a:xfrm>
          <a:prstGeom prst="line">
            <a:avLst/>
          </a:prstGeom>
          <a:ln w="88900">
            <a:solidFill>
              <a:srgbClr val="644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DF951A7-D9E8-F89A-8114-C681D42EF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7342" y="891637"/>
            <a:ext cx="2057400" cy="5969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846D6FE4-554A-CFFA-587A-3B21911D077A}"/>
              </a:ext>
            </a:extLst>
          </p:cNvPr>
          <p:cNvSpPr txBox="1"/>
          <p:nvPr/>
        </p:nvSpPr>
        <p:spPr>
          <a:xfrm>
            <a:off x="2334999" y="2876351"/>
            <a:ext cx="8260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Готовые аудиторные сегменты 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– это пользователи, </a:t>
            </a:r>
          </a:p>
          <a:p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а точнее их рекламные идентификаторы.</a:t>
            </a:r>
          </a:p>
        </p:txBody>
      </p:sp>
      <p:pic>
        <p:nvPicPr>
          <p:cNvPr id="6" name="Рисунок 5" descr="Изображение выглядит как текст, снимок экрана, монитор&#10;&#10;Автоматически созданное описание">
            <a:extLst>
              <a:ext uri="{FF2B5EF4-FFF2-40B4-BE49-F238E27FC236}">
                <a16:creationId xmlns:a16="http://schemas.microsoft.com/office/drawing/2014/main" id="{0E76C905-A205-1BE8-0B88-5DB7B1A5AD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525" y="4484572"/>
            <a:ext cx="10467338" cy="5799034"/>
          </a:xfrm>
          <a:prstGeom prst="rect">
            <a:avLst/>
          </a:prstGeom>
        </p:spPr>
      </p:pic>
      <p:sp>
        <p:nvSpPr>
          <p:cNvPr id="26" name="object 27">
            <a:extLst>
              <a:ext uri="{FF2B5EF4-FFF2-40B4-BE49-F238E27FC236}">
                <a16:creationId xmlns:a16="http://schemas.microsoft.com/office/drawing/2014/main" id="{E1F9C899-42D8-0681-00E6-FEE405A29894}"/>
              </a:ext>
            </a:extLst>
          </p:cNvPr>
          <p:cNvSpPr txBox="1"/>
          <p:nvPr/>
        </p:nvSpPr>
        <p:spPr>
          <a:xfrm>
            <a:off x="12067575" y="4895856"/>
            <a:ext cx="5486832" cy="3368103"/>
          </a:xfrm>
          <a:prstGeom prst="rect">
            <a:avLst/>
          </a:prstGeom>
        </p:spPr>
        <p:txBody>
          <a:bodyPr vert="horz" wrap="square" lIns="0" tIns="15241" rIns="0" bIns="0" rtlCol="0">
            <a:spAutoFit/>
          </a:bodyPr>
          <a:lstStyle/>
          <a:p>
            <a:pPr marL="7702">
              <a:lnSpc>
                <a:spcPct val="80000"/>
              </a:lnSpc>
              <a:spcBef>
                <a:spcPts val="73"/>
              </a:spcBef>
            </a:pPr>
            <a:r>
              <a:rPr lang="ru-RU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      Поставщики данных:</a:t>
            </a:r>
            <a:endParaRPr lang="en-US" sz="3000" b="1" dirty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2" charset="0"/>
            </a:endParaRPr>
          </a:p>
          <a:p>
            <a:pPr marL="7702">
              <a:lnSpc>
                <a:spcPct val="80000"/>
              </a:lnSpc>
              <a:spcBef>
                <a:spcPts val="73"/>
              </a:spcBef>
            </a:pPr>
            <a:endParaRPr lang="en-US" sz="2400" dirty="0">
              <a:solidFill>
                <a:srgbClr val="595959"/>
              </a:solidFill>
              <a:latin typeface="Proxima Nova" panose="02000506030000020004" pitchFamily="2" charset="0"/>
            </a:endParaRPr>
          </a:p>
          <a:p>
            <a:pPr marL="817923" indent="-342934">
              <a:spcBef>
                <a:spcPts val="73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95959"/>
                </a:solidFill>
                <a:latin typeface="Proxima Nova" panose="02000506030000020004" pitchFamily="2" charset="0"/>
              </a:rPr>
              <a:t>Интернет-магазины</a:t>
            </a:r>
          </a:p>
          <a:p>
            <a:pPr marL="817923" indent="-342934">
              <a:spcBef>
                <a:spcPts val="73"/>
              </a:spcBef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595959"/>
              </a:solidFill>
              <a:latin typeface="Proxima Nova" panose="02000506030000020004" pitchFamily="2" charset="0"/>
            </a:endParaRPr>
          </a:p>
          <a:p>
            <a:pPr marL="817923" indent="-342934">
              <a:spcBef>
                <a:spcPts val="73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95959"/>
                </a:solidFill>
                <a:latin typeface="Proxima Nova" panose="02000506030000020004" pitchFamily="2" charset="0"/>
              </a:rPr>
              <a:t>Новостные площадки</a:t>
            </a:r>
          </a:p>
          <a:p>
            <a:pPr marL="817923" indent="-342934">
              <a:spcBef>
                <a:spcPts val="73"/>
              </a:spcBef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595959"/>
              </a:solidFill>
              <a:latin typeface="Proxima Nova" panose="02000506030000020004" pitchFamily="2" charset="0"/>
            </a:endParaRPr>
          </a:p>
          <a:p>
            <a:pPr marL="817923" indent="-342934">
              <a:spcBef>
                <a:spcPts val="73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95959"/>
                </a:solidFill>
                <a:latin typeface="Proxima Nova" panose="02000506030000020004" pitchFamily="2" charset="0"/>
              </a:rPr>
              <a:t>Сети поиска работы</a:t>
            </a:r>
          </a:p>
          <a:p>
            <a:pPr marL="817923" indent="-342934">
              <a:spcBef>
                <a:spcPts val="73"/>
              </a:spcBef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595959"/>
              </a:solidFill>
              <a:latin typeface="Proxima Nova" panose="02000506030000020004" pitchFamily="2" charset="0"/>
            </a:endParaRPr>
          </a:p>
          <a:p>
            <a:pPr marL="817923" indent="-342934">
              <a:spcBef>
                <a:spcPts val="73"/>
              </a:spcBef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95959"/>
                </a:solidFill>
                <a:latin typeface="Proxima Nova" panose="02000506030000020004" pitchFamily="2" charset="0"/>
              </a:rPr>
              <a:t>Партнерские данные и др.</a:t>
            </a: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C1F3326A-92CF-054C-B79C-5057E8D2E4C9}"/>
              </a:ext>
            </a:extLst>
          </p:cNvPr>
          <p:cNvCxnSpPr>
            <a:cxnSpLocks/>
          </p:cNvCxnSpPr>
          <p:nvPr/>
        </p:nvCxnSpPr>
        <p:spPr>
          <a:xfrm>
            <a:off x="10595811" y="7384089"/>
            <a:ext cx="1050757" cy="0"/>
          </a:xfrm>
          <a:prstGeom prst="line">
            <a:avLst/>
          </a:prstGeom>
          <a:ln w="41275">
            <a:solidFill>
              <a:srgbClr val="6442C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D194A86C-8B0C-9ED9-D65D-37D821027A2D}"/>
              </a:ext>
            </a:extLst>
          </p:cNvPr>
          <p:cNvCxnSpPr>
            <a:cxnSpLocks/>
          </p:cNvCxnSpPr>
          <p:nvPr/>
        </p:nvCxnSpPr>
        <p:spPr>
          <a:xfrm>
            <a:off x="11646568" y="7384089"/>
            <a:ext cx="0" cy="2005263"/>
          </a:xfrm>
          <a:prstGeom prst="line">
            <a:avLst/>
          </a:prstGeom>
          <a:ln w="41275">
            <a:solidFill>
              <a:srgbClr val="6442C4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547C51B9-9BE4-5ECA-6926-CAB680EE2DD6}"/>
              </a:ext>
            </a:extLst>
          </p:cNvPr>
          <p:cNvSpPr txBox="1"/>
          <p:nvPr/>
        </p:nvSpPr>
        <p:spPr>
          <a:xfrm>
            <a:off x="12585033" y="9201266"/>
            <a:ext cx="591971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Места размещения баннерной рекламы по таргетингу готовых аудиторий. </a:t>
            </a:r>
          </a:p>
        </p:txBody>
      </p:sp>
      <p:pic>
        <p:nvPicPr>
          <p:cNvPr id="42" name="Google Shape;297;p21">
            <a:extLst>
              <a:ext uri="{FF2B5EF4-FFF2-40B4-BE49-F238E27FC236}">
                <a16:creationId xmlns:a16="http://schemas.microsoft.com/office/drawing/2014/main" id="{05F5B3BB-4F9F-92FB-3B83-F0A9271C4D12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56537" y="2148849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298;p21">
            <a:extLst>
              <a:ext uri="{FF2B5EF4-FFF2-40B4-BE49-F238E27FC236}">
                <a16:creationId xmlns:a16="http://schemas.microsoft.com/office/drawing/2014/main" id="{A0FD0F42-68F1-1194-0184-AF39975448C1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8814205" y="3949189"/>
            <a:ext cx="703675" cy="72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380;p23">
            <a:extLst>
              <a:ext uri="{FF2B5EF4-FFF2-40B4-BE49-F238E27FC236}">
                <a16:creationId xmlns:a16="http://schemas.microsoft.com/office/drawing/2014/main" id="{DBB6A294-5FF5-71DA-0F96-8297A08C25E0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115110" y="7830169"/>
            <a:ext cx="4963427" cy="3480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370;p23">
            <a:extLst>
              <a:ext uri="{FF2B5EF4-FFF2-40B4-BE49-F238E27FC236}">
                <a16:creationId xmlns:a16="http://schemas.microsoft.com/office/drawing/2014/main" id="{E02C16AB-36EC-F3C8-6F10-325AE8D58156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134277" y="2895203"/>
            <a:ext cx="833830" cy="830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051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Рисунок 78">
            <a:extLst>
              <a:ext uri="{FF2B5EF4-FFF2-40B4-BE49-F238E27FC236}">
                <a16:creationId xmlns:a16="http://schemas.microsoft.com/office/drawing/2014/main" id="{53868334-AA69-F1A1-5703-B838C707DE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" t="-14617" r="16284" b="-1948"/>
          <a:stretch/>
        </p:blipFill>
        <p:spPr>
          <a:xfrm>
            <a:off x="0" y="5737007"/>
            <a:ext cx="20104100" cy="5679342"/>
          </a:xfrm>
          <a:prstGeom prst="rect">
            <a:avLst/>
          </a:prstGeom>
        </p:spPr>
      </p:pic>
      <p:sp>
        <p:nvSpPr>
          <p:cNvPr id="101" name="Скругленный прямоугольник 100">
            <a:extLst>
              <a:ext uri="{FF2B5EF4-FFF2-40B4-BE49-F238E27FC236}">
                <a16:creationId xmlns:a16="http://schemas.microsoft.com/office/drawing/2014/main" id="{AF0F4AC2-4479-F6FC-A15E-FDB1BA3D325A}"/>
              </a:ext>
            </a:extLst>
          </p:cNvPr>
          <p:cNvSpPr/>
          <p:nvPr/>
        </p:nvSpPr>
        <p:spPr>
          <a:xfrm>
            <a:off x="4531092" y="3920734"/>
            <a:ext cx="3553186" cy="4053517"/>
          </a:xfrm>
          <a:prstGeom prst="roundRect">
            <a:avLst>
              <a:gd name="adj" fmla="val 4815"/>
            </a:avLst>
          </a:prstGeom>
          <a:solidFill>
            <a:schemeClr val="bg1"/>
          </a:solidFill>
          <a:ln>
            <a:noFill/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6" name="Скругленный прямоугольник 95">
            <a:extLst>
              <a:ext uri="{FF2B5EF4-FFF2-40B4-BE49-F238E27FC236}">
                <a16:creationId xmlns:a16="http://schemas.microsoft.com/office/drawing/2014/main" id="{F58C883B-A37E-2041-444A-F0204E0CDE71}"/>
              </a:ext>
            </a:extLst>
          </p:cNvPr>
          <p:cNvSpPr/>
          <p:nvPr/>
        </p:nvSpPr>
        <p:spPr>
          <a:xfrm>
            <a:off x="783463" y="2528319"/>
            <a:ext cx="3553186" cy="4053517"/>
          </a:xfrm>
          <a:prstGeom prst="roundRect">
            <a:avLst>
              <a:gd name="adj" fmla="val 4815"/>
            </a:avLst>
          </a:prstGeom>
          <a:solidFill>
            <a:schemeClr val="bg1"/>
          </a:solidFill>
          <a:ln>
            <a:noFill/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3" name="Рисунок 72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D83C9684-4ED3-11C4-A6B2-D9D7356AB99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5" t="24702" r="13095" b="28155"/>
          <a:stretch/>
        </p:blipFill>
        <p:spPr>
          <a:xfrm>
            <a:off x="5004972" y="4915360"/>
            <a:ext cx="2667000" cy="1676400"/>
          </a:xfrm>
          <a:prstGeom prst="rect">
            <a:avLst/>
          </a:prstGeom>
        </p:spPr>
      </p:pic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671B80CE-B5AE-6418-CEEC-099501E6F777}"/>
              </a:ext>
            </a:extLst>
          </p:cNvPr>
          <p:cNvSpPr/>
          <p:nvPr/>
        </p:nvSpPr>
        <p:spPr>
          <a:xfrm>
            <a:off x="5182772" y="5444295"/>
            <a:ext cx="6848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00AEFF"/>
                </a:solidFill>
                <a:latin typeface="Proxima Nova" panose="02000506030000020004" pitchFamily="2" charset="0"/>
              </a:rPr>
              <a:t>YOUR</a:t>
            </a:r>
          </a:p>
          <a:p>
            <a:pPr algn="ctr"/>
            <a:r>
              <a:rPr lang="en-US" sz="1200" b="1" dirty="0">
                <a:solidFill>
                  <a:srgbClr val="00AEFF"/>
                </a:solidFill>
                <a:latin typeface="Proxima Nova" panose="02000506030000020004" pitchFamily="2" charset="0"/>
              </a:rPr>
              <a:t>AD</a:t>
            </a:r>
            <a:endParaRPr lang="ru-RU" sz="1200" b="1" dirty="0">
              <a:solidFill>
                <a:srgbClr val="00AEFF"/>
              </a:solidFill>
              <a:latin typeface="Proxima Nova" panose="02000506030000020004" pitchFamily="2" charset="0"/>
            </a:endParaRPr>
          </a:p>
        </p:txBody>
      </p:sp>
      <p:sp>
        <p:nvSpPr>
          <p:cNvPr id="75" name="Скругленный прямоугольник 74">
            <a:extLst>
              <a:ext uri="{FF2B5EF4-FFF2-40B4-BE49-F238E27FC236}">
                <a16:creationId xmlns:a16="http://schemas.microsoft.com/office/drawing/2014/main" id="{86AA5FC3-7982-A792-F99F-100571CC3B64}"/>
              </a:ext>
            </a:extLst>
          </p:cNvPr>
          <p:cNvSpPr/>
          <p:nvPr/>
        </p:nvSpPr>
        <p:spPr>
          <a:xfrm>
            <a:off x="5233572" y="5372560"/>
            <a:ext cx="609600" cy="533400"/>
          </a:xfrm>
          <a:prstGeom prst="roundRect">
            <a:avLst/>
          </a:prstGeom>
          <a:noFill/>
          <a:ln w="57150">
            <a:solidFill>
              <a:srgbClr val="00A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4D73"/>
              </a:solidFill>
              <a:latin typeface="Proxima Nova" panose="02000506030000020004" pitchFamily="2" charset="0"/>
            </a:endParaRPr>
          </a:p>
        </p:txBody>
      </p:sp>
      <p:pic>
        <p:nvPicPr>
          <p:cNvPr id="76" name="Рисунок 75">
            <a:extLst>
              <a:ext uri="{FF2B5EF4-FFF2-40B4-BE49-F238E27FC236}">
                <a16:creationId xmlns:a16="http://schemas.microsoft.com/office/drawing/2014/main" id="{2574527E-3DDF-481A-6FA5-476DBD85861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6" t="8364" r="45598" b="57305"/>
          <a:stretch/>
        </p:blipFill>
        <p:spPr>
          <a:xfrm rot="19538050">
            <a:off x="5354347" y="5379462"/>
            <a:ext cx="1705963" cy="1945396"/>
          </a:xfrm>
          <a:prstGeom prst="rect">
            <a:avLst/>
          </a:prstGeom>
        </p:spPr>
      </p:pic>
      <p:sp>
        <p:nvSpPr>
          <p:cNvPr id="77" name="Овал 76">
            <a:extLst>
              <a:ext uri="{FF2B5EF4-FFF2-40B4-BE49-F238E27FC236}">
                <a16:creationId xmlns:a16="http://schemas.microsoft.com/office/drawing/2014/main" id="{761DFA2F-AD73-3486-02CC-AB89A08F3C1D}"/>
              </a:ext>
            </a:extLst>
          </p:cNvPr>
          <p:cNvSpPr/>
          <p:nvPr/>
        </p:nvSpPr>
        <p:spPr>
          <a:xfrm rot="19494135">
            <a:off x="5818579" y="5549512"/>
            <a:ext cx="887102" cy="1696972"/>
          </a:xfrm>
          <a:prstGeom prst="ellipse">
            <a:avLst/>
          </a:prstGeom>
          <a:noFill/>
          <a:ln w="38100">
            <a:solidFill>
              <a:srgbClr val="00AE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0" name="Рисунок 89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FF69E4A5-D01B-ADA4-F04C-585E633BEB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5" t="24702" r="13095" b="28155"/>
          <a:stretch/>
        </p:blipFill>
        <p:spPr>
          <a:xfrm>
            <a:off x="1316791" y="4077504"/>
            <a:ext cx="2424545" cy="1524000"/>
          </a:xfrm>
          <a:prstGeom prst="rect">
            <a:avLst/>
          </a:prstGeom>
        </p:spPr>
      </p:pic>
      <p:sp>
        <p:nvSpPr>
          <p:cNvPr id="91" name="Прямоугольник 90">
            <a:extLst>
              <a:ext uri="{FF2B5EF4-FFF2-40B4-BE49-F238E27FC236}">
                <a16:creationId xmlns:a16="http://schemas.microsoft.com/office/drawing/2014/main" id="{EF6CEC9C-8FB7-B130-CD54-78F6EBBAE3B4}"/>
              </a:ext>
            </a:extLst>
          </p:cNvPr>
          <p:cNvSpPr/>
          <p:nvPr/>
        </p:nvSpPr>
        <p:spPr>
          <a:xfrm>
            <a:off x="1494591" y="4530239"/>
            <a:ext cx="6848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solidFill>
                  <a:srgbClr val="00AEFF"/>
                </a:solidFill>
                <a:latin typeface="Proxima Nova" panose="02000506030000020004" pitchFamily="2" charset="0"/>
              </a:rPr>
              <a:t>YOUR</a:t>
            </a:r>
          </a:p>
          <a:p>
            <a:pPr algn="ctr"/>
            <a:r>
              <a:rPr lang="en-US" sz="1200" b="1" dirty="0">
                <a:solidFill>
                  <a:srgbClr val="00AEFF"/>
                </a:solidFill>
                <a:latin typeface="Proxima Nova" panose="02000506030000020004" pitchFamily="2" charset="0"/>
              </a:rPr>
              <a:t>AD</a:t>
            </a:r>
            <a:endParaRPr lang="ru-RU" sz="1200" b="1" dirty="0">
              <a:solidFill>
                <a:srgbClr val="00AEFF"/>
              </a:solidFill>
              <a:latin typeface="Proxima Nova" panose="02000506030000020004" pitchFamily="2" charset="0"/>
            </a:endParaRPr>
          </a:p>
        </p:txBody>
      </p:sp>
      <p:sp>
        <p:nvSpPr>
          <p:cNvPr id="95" name="Скругленный прямоугольник 94">
            <a:extLst>
              <a:ext uri="{FF2B5EF4-FFF2-40B4-BE49-F238E27FC236}">
                <a16:creationId xmlns:a16="http://schemas.microsoft.com/office/drawing/2014/main" id="{5BA6186A-E4C4-6DFA-5FD0-5ACD025BE5D2}"/>
              </a:ext>
            </a:extLst>
          </p:cNvPr>
          <p:cNvSpPr/>
          <p:nvPr/>
        </p:nvSpPr>
        <p:spPr>
          <a:xfrm>
            <a:off x="1545391" y="4458504"/>
            <a:ext cx="609600" cy="533400"/>
          </a:xfrm>
          <a:prstGeom prst="roundRect">
            <a:avLst/>
          </a:prstGeom>
          <a:noFill/>
          <a:ln w="57150">
            <a:solidFill>
              <a:srgbClr val="00AE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4D73"/>
              </a:solidFill>
              <a:latin typeface="Proxima Nova" panose="02000506030000020004" pitchFamily="2" charset="0"/>
            </a:endParaRPr>
          </a:p>
        </p:txBody>
      </p:sp>
      <p:sp>
        <p:nvSpPr>
          <p:cNvPr id="102" name="Скругленный прямоугольник 101">
            <a:extLst>
              <a:ext uri="{FF2B5EF4-FFF2-40B4-BE49-F238E27FC236}">
                <a16:creationId xmlns:a16="http://schemas.microsoft.com/office/drawing/2014/main" id="{1AE0CABE-AC22-3712-53E7-4E70D4432F38}"/>
              </a:ext>
            </a:extLst>
          </p:cNvPr>
          <p:cNvSpPr/>
          <p:nvPr/>
        </p:nvSpPr>
        <p:spPr>
          <a:xfrm>
            <a:off x="8278721" y="4846353"/>
            <a:ext cx="3553186" cy="4053517"/>
          </a:xfrm>
          <a:prstGeom prst="roundRect">
            <a:avLst>
              <a:gd name="adj" fmla="val 4815"/>
            </a:avLst>
          </a:prstGeom>
          <a:solidFill>
            <a:schemeClr val="bg1"/>
          </a:solidFill>
          <a:ln>
            <a:noFill/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3" name="Скругленный прямоугольник 102">
            <a:extLst>
              <a:ext uri="{FF2B5EF4-FFF2-40B4-BE49-F238E27FC236}">
                <a16:creationId xmlns:a16="http://schemas.microsoft.com/office/drawing/2014/main" id="{3F06F63B-26D2-FFBF-53EF-8C71A5A1BB5E}"/>
              </a:ext>
            </a:extLst>
          </p:cNvPr>
          <p:cNvSpPr/>
          <p:nvPr/>
        </p:nvSpPr>
        <p:spPr>
          <a:xfrm>
            <a:off x="12026350" y="5573931"/>
            <a:ext cx="3553186" cy="4053517"/>
          </a:xfrm>
          <a:prstGeom prst="roundRect">
            <a:avLst>
              <a:gd name="adj" fmla="val 4815"/>
            </a:avLst>
          </a:prstGeom>
          <a:solidFill>
            <a:schemeClr val="bg1"/>
          </a:solidFill>
          <a:ln>
            <a:noFill/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" name="Скругленный прямоугольник 103">
            <a:extLst>
              <a:ext uri="{FF2B5EF4-FFF2-40B4-BE49-F238E27FC236}">
                <a16:creationId xmlns:a16="http://schemas.microsoft.com/office/drawing/2014/main" id="{93C1691C-7026-F47C-B64D-7CDF727999B1}"/>
              </a:ext>
            </a:extLst>
          </p:cNvPr>
          <p:cNvSpPr/>
          <p:nvPr/>
        </p:nvSpPr>
        <p:spPr>
          <a:xfrm>
            <a:off x="15773977" y="6591760"/>
            <a:ext cx="3553186" cy="4053517"/>
          </a:xfrm>
          <a:prstGeom prst="roundRect">
            <a:avLst>
              <a:gd name="adj" fmla="val 4815"/>
            </a:avLst>
          </a:prstGeom>
          <a:solidFill>
            <a:schemeClr val="bg1"/>
          </a:solidFill>
          <a:ln>
            <a:noFill/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3EBC307F-3182-3882-7AC6-54E1150FEA96}"/>
              </a:ext>
            </a:extLst>
          </p:cNvPr>
          <p:cNvSpPr txBox="1"/>
          <p:nvPr/>
        </p:nvSpPr>
        <p:spPr>
          <a:xfrm>
            <a:off x="772550" y="3342879"/>
            <a:ext cx="3621472" cy="461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Увидел креатив</a:t>
            </a:r>
          </a:p>
        </p:txBody>
      </p:sp>
      <p:pic>
        <p:nvPicPr>
          <p:cNvPr id="106" name="Рисунок 105">
            <a:extLst>
              <a:ext uri="{FF2B5EF4-FFF2-40B4-BE49-F238E27FC236}">
                <a16:creationId xmlns:a16="http://schemas.microsoft.com/office/drawing/2014/main" id="{3B9E3321-A2CD-6B58-DAAE-F3444761DE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34" y="7291666"/>
            <a:ext cx="4587980" cy="3974390"/>
          </a:xfrm>
          <a:prstGeom prst="rect">
            <a:avLst/>
          </a:prstGeom>
        </p:spPr>
      </p:pic>
      <p:sp>
        <p:nvSpPr>
          <p:cNvPr id="108" name="TextBox 107">
            <a:extLst>
              <a:ext uri="{FF2B5EF4-FFF2-40B4-BE49-F238E27FC236}">
                <a16:creationId xmlns:a16="http://schemas.microsoft.com/office/drawing/2014/main" id="{2F05106C-A614-ECB4-9C4A-B12DF7850BD6}"/>
              </a:ext>
            </a:extLst>
          </p:cNvPr>
          <p:cNvSpPr txBox="1"/>
          <p:nvPr/>
        </p:nvSpPr>
        <p:spPr>
          <a:xfrm>
            <a:off x="4645804" y="4220576"/>
            <a:ext cx="3621472" cy="461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Кликнул на баннер</a:t>
            </a:r>
          </a:p>
        </p:txBody>
      </p:sp>
      <p:pic>
        <p:nvPicPr>
          <p:cNvPr id="197" name="Рисунок 196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36A23B48-E380-85FE-2400-D4F4535BBD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5" t="24702" r="13095" b="28155"/>
          <a:stretch/>
        </p:blipFill>
        <p:spPr>
          <a:xfrm>
            <a:off x="8632358" y="5839677"/>
            <a:ext cx="2667000" cy="1676400"/>
          </a:xfrm>
          <a:prstGeom prst="rect">
            <a:avLst/>
          </a:prstGeom>
        </p:spPr>
      </p:pic>
      <p:sp>
        <p:nvSpPr>
          <p:cNvPr id="200" name="Google Shape;1011;p25">
            <a:extLst>
              <a:ext uri="{FF2B5EF4-FFF2-40B4-BE49-F238E27FC236}">
                <a16:creationId xmlns:a16="http://schemas.microsoft.com/office/drawing/2014/main" id="{2D871323-4B61-3579-1423-EA3BD52F995A}"/>
              </a:ext>
            </a:extLst>
          </p:cNvPr>
          <p:cNvSpPr/>
          <p:nvPr/>
        </p:nvSpPr>
        <p:spPr>
          <a:xfrm>
            <a:off x="9941251" y="6812301"/>
            <a:ext cx="127216" cy="146744"/>
          </a:xfrm>
          <a:custGeom>
            <a:avLst/>
            <a:gdLst/>
            <a:ahLst/>
            <a:cxnLst/>
            <a:rect l="l" t="t" r="r" b="b"/>
            <a:pathLst>
              <a:path w="5700" h="6575" extrusionOk="0">
                <a:moveTo>
                  <a:pt x="1" y="1"/>
                </a:moveTo>
                <a:lnTo>
                  <a:pt x="1" y="3282"/>
                </a:lnTo>
                <a:lnTo>
                  <a:pt x="1" y="6575"/>
                </a:lnTo>
                <a:lnTo>
                  <a:pt x="2845" y="4934"/>
                </a:lnTo>
                <a:lnTo>
                  <a:pt x="5700" y="3282"/>
                </a:lnTo>
                <a:lnTo>
                  <a:pt x="2845" y="1642"/>
                </a:lnTo>
                <a:lnTo>
                  <a:pt x="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32" tIns="91432" rIns="91432" bIns="91432" anchor="ctr" anchorCtr="0">
            <a:noAutofit/>
          </a:bodyPr>
          <a:lstStyle/>
          <a:p>
            <a:endParaRPr/>
          </a:p>
        </p:txBody>
      </p:sp>
      <p:sp>
        <p:nvSpPr>
          <p:cNvPr id="201" name="Google Shape;1012;p25">
            <a:extLst>
              <a:ext uri="{FF2B5EF4-FFF2-40B4-BE49-F238E27FC236}">
                <a16:creationId xmlns:a16="http://schemas.microsoft.com/office/drawing/2014/main" id="{07BD3B92-9D03-9FC8-7AC4-CB744D7E7DF4}"/>
              </a:ext>
            </a:extLst>
          </p:cNvPr>
          <p:cNvSpPr/>
          <p:nvPr/>
        </p:nvSpPr>
        <p:spPr>
          <a:xfrm>
            <a:off x="9941251" y="6812301"/>
            <a:ext cx="127216" cy="146744"/>
          </a:xfrm>
          <a:custGeom>
            <a:avLst/>
            <a:gdLst/>
            <a:ahLst/>
            <a:cxnLst/>
            <a:rect l="l" t="t" r="r" b="b"/>
            <a:pathLst>
              <a:path w="5700" h="6575" fill="none" extrusionOk="0">
                <a:moveTo>
                  <a:pt x="1" y="3282"/>
                </a:moveTo>
                <a:lnTo>
                  <a:pt x="1" y="1"/>
                </a:lnTo>
                <a:lnTo>
                  <a:pt x="2845" y="1642"/>
                </a:lnTo>
                <a:lnTo>
                  <a:pt x="5700" y="3282"/>
                </a:lnTo>
                <a:lnTo>
                  <a:pt x="2845" y="4934"/>
                </a:lnTo>
                <a:lnTo>
                  <a:pt x="1" y="6575"/>
                </a:lnTo>
                <a:lnTo>
                  <a:pt x="1" y="3282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32" tIns="91432" rIns="91432" bIns="91432" anchor="ctr" anchorCtr="0">
            <a:noAutofit/>
          </a:bodyPr>
          <a:lstStyle/>
          <a:p>
            <a:endParaRPr/>
          </a:p>
        </p:txBody>
      </p:sp>
      <p:sp>
        <p:nvSpPr>
          <p:cNvPr id="202" name="Google Shape;1013;p25">
            <a:extLst>
              <a:ext uri="{FF2B5EF4-FFF2-40B4-BE49-F238E27FC236}">
                <a16:creationId xmlns:a16="http://schemas.microsoft.com/office/drawing/2014/main" id="{8230A27D-4CA5-730A-8B17-FF19EDC025B5}"/>
              </a:ext>
            </a:extLst>
          </p:cNvPr>
          <p:cNvSpPr/>
          <p:nvPr/>
        </p:nvSpPr>
        <p:spPr>
          <a:xfrm>
            <a:off x="9755985" y="6653394"/>
            <a:ext cx="464313" cy="464581"/>
          </a:xfrm>
          <a:custGeom>
            <a:avLst/>
            <a:gdLst/>
            <a:ahLst/>
            <a:cxnLst/>
            <a:rect l="l" t="t" r="r" b="b"/>
            <a:pathLst>
              <a:path w="20804" h="20816" extrusionOk="0">
                <a:moveTo>
                  <a:pt x="8302" y="7121"/>
                </a:moveTo>
                <a:lnTo>
                  <a:pt x="11146" y="8762"/>
                </a:lnTo>
                <a:lnTo>
                  <a:pt x="14001" y="10402"/>
                </a:lnTo>
                <a:lnTo>
                  <a:pt x="11146" y="12054"/>
                </a:lnTo>
                <a:lnTo>
                  <a:pt x="8302" y="13695"/>
                </a:lnTo>
                <a:lnTo>
                  <a:pt x="8302" y="10402"/>
                </a:lnTo>
                <a:lnTo>
                  <a:pt x="8302" y="7121"/>
                </a:lnTo>
                <a:close/>
                <a:moveTo>
                  <a:pt x="10129" y="0"/>
                </a:moveTo>
                <a:lnTo>
                  <a:pt x="9866" y="11"/>
                </a:lnTo>
                <a:lnTo>
                  <a:pt x="9604" y="33"/>
                </a:lnTo>
                <a:lnTo>
                  <a:pt x="9341" y="55"/>
                </a:lnTo>
                <a:lnTo>
                  <a:pt x="9079" y="88"/>
                </a:lnTo>
                <a:lnTo>
                  <a:pt x="8816" y="121"/>
                </a:lnTo>
                <a:lnTo>
                  <a:pt x="8302" y="219"/>
                </a:lnTo>
                <a:lnTo>
                  <a:pt x="7799" y="328"/>
                </a:lnTo>
                <a:lnTo>
                  <a:pt x="7307" y="471"/>
                </a:lnTo>
                <a:lnTo>
                  <a:pt x="6825" y="635"/>
                </a:lnTo>
                <a:lnTo>
                  <a:pt x="6355" y="821"/>
                </a:lnTo>
                <a:lnTo>
                  <a:pt x="5896" y="1028"/>
                </a:lnTo>
                <a:lnTo>
                  <a:pt x="5447" y="1258"/>
                </a:lnTo>
                <a:lnTo>
                  <a:pt x="5010" y="1510"/>
                </a:lnTo>
                <a:lnTo>
                  <a:pt x="4583" y="1783"/>
                </a:lnTo>
                <a:lnTo>
                  <a:pt x="4178" y="2068"/>
                </a:lnTo>
                <a:lnTo>
                  <a:pt x="3785" y="2374"/>
                </a:lnTo>
                <a:lnTo>
                  <a:pt x="3402" y="2702"/>
                </a:lnTo>
                <a:lnTo>
                  <a:pt x="3041" y="3052"/>
                </a:lnTo>
                <a:lnTo>
                  <a:pt x="2702" y="3413"/>
                </a:lnTo>
                <a:lnTo>
                  <a:pt x="2374" y="3785"/>
                </a:lnTo>
                <a:lnTo>
                  <a:pt x="2067" y="4179"/>
                </a:lnTo>
                <a:lnTo>
                  <a:pt x="1772" y="4594"/>
                </a:lnTo>
                <a:lnTo>
                  <a:pt x="1499" y="5010"/>
                </a:lnTo>
                <a:lnTo>
                  <a:pt x="1258" y="5447"/>
                </a:lnTo>
                <a:lnTo>
                  <a:pt x="1028" y="5896"/>
                </a:lnTo>
                <a:lnTo>
                  <a:pt x="809" y="6355"/>
                </a:lnTo>
                <a:lnTo>
                  <a:pt x="623" y="6826"/>
                </a:lnTo>
                <a:lnTo>
                  <a:pt x="459" y="7318"/>
                </a:lnTo>
                <a:lnTo>
                  <a:pt x="328" y="7810"/>
                </a:lnTo>
                <a:lnTo>
                  <a:pt x="208" y="8313"/>
                </a:lnTo>
                <a:lnTo>
                  <a:pt x="120" y="8827"/>
                </a:lnTo>
                <a:lnTo>
                  <a:pt x="77" y="9079"/>
                </a:lnTo>
                <a:lnTo>
                  <a:pt x="55" y="9341"/>
                </a:lnTo>
                <a:lnTo>
                  <a:pt x="22" y="9604"/>
                </a:lnTo>
                <a:lnTo>
                  <a:pt x="11" y="9866"/>
                </a:lnTo>
                <a:lnTo>
                  <a:pt x="0" y="10140"/>
                </a:lnTo>
                <a:lnTo>
                  <a:pt x="0" y="10402"/>
                </a:lnTo>
                <a:lnTo>
                  <a:pt x="0" y="10676"/>
                </a:lnTo>
                <a:lnTo>
                  <a:pt x="11" y="10938"/>
                </a:lnTo>
                <a:lnTo>
                  <a:pt x="22" y="11212"/>
                </a:lnTo>
                <a:lnTo>
                  <a:pt x="55" y="11474"/>
                </a:lnTo>
                <a:lnTo>
                  <a:pt x="77" y="11737"/>
                </a:lnTo>
                <a:lnTo>
                  <a:pt x="120" y="11988"/>
                </a:lnTo>
                <a:lnTo>
                  <a:pt x="208" y="12502"/>
                </a:lnTo>
                <a:lnTo>
                  <a:pt x="328" y="13006"/>
                </a:lnTo>
                <a:lnTo>
                  <a:pt x="459" y="13498"/>
                </a:lnTo>
                <a:lnTo>
                  <a:pt x="623" y="13979"/>
                </a:lnTo>
                <a:lnTo>
                  <a:pt x="809" y="14460"/>
                </a:lnTo>
                <a:lnTo>
                  <a:pt x="1028" y="14920"/>
                </a:lnTo>
                <a:lnTo>
                  <a:pt x="1258" y="15368"/>
                </a:lnTo>
                <a:lnTo>
                  <a:pt x="1499" y="15806"/>
                </a:lnTo>
                <a:lnTo>
                  <a:pt x="1772" y="16221"/>
                </a:lnTo>
                <a:lnTo>
                  <a:pt x="2067" y="16637"/>
                </a:lnTo>
                <a:lnTo>
                  <a:pt x="2374" y="17020"/>
                </a:lnTo>
                <a:lnTo>
                  <a:pt x="2702" y="17403"/>
                </a:lnTo>
                <a:lnTo>
                  <a:pt x="3041" y="17764"/>
                </a:lnTo>
                <a:lnTo>
                  <a:pt x="3402" y="18114"/>
                </a:lnTo>
                <a:lnTo>
                  <a:pt x="3785" y="18431"/>
                </a:lnTo>
                <a:lnTo>
                  <a:pt x="4178" y="18748"/>
                </a:lnTo>
                <a:lnTo>
                  <a:pt x="4583" y="19032"/>
                </a:lnTo>
                <a:lnTo>
                  <a:pt x="5010" y="19306"/>
                </a:lnTo>
                <a:lnTo>
                  <a:pt x="5447" y="19557"/>
                </a:lnTo>
                <a:lnTo>
                  <a:pt x="5896" y="19787"/>
                </a:lnTo>
                <a:lnTo>
                  <a:pt x="6355" y="19995"/>
                </a:lnTo>
                <a:lnTo>
                  <a:pt x="6825" y="20181"/>
                </a:lnTo>
                <a:lnTo>
                  <a:pt x="7307" y="20345"/>
                </a:lnTo>
                <a:lnTo>
                  <a:pt x="7799" y="20487"/>
                </a:lnTo>
                <a:lnTo>
                  <a:pt x="8302" y="20597"/>
                </a:lnTo>
                <a:lnTo>
                  <a:pt x="8816" y="20695"/>
                </a:lnTo>
                <a:lnTo>
                  <a:pt x="9079" y="20728"/>
                </a:lnTo>
                <a:lnTo>
                  <a:pt x="9341" y="20761"/>
                </a:lnTo>
                <a:lnTo>
                  <a:pt x="9604" y="20782"/>
                </a:lnTo>
                <a:lnTo>
                  <a:pt x="9866" y="20793"/>
                </a:lnTo>
                <a:lnTo>
                  <a:pt x="10129" y="20804"/>
                </a:lnTo>
                <a:lnTo>
                  <a:pt x="10402" y="20815"/>
                </a:lnTo>
                <a:lnTo>
                  <a:pt x="10675" y="20804"/>
                </a:lnTo>
                <a:lnTo>
                  <a:pt x="10938" y="20793"/>
                </a:lnTo>
                <a:lnTo>
                  <a:pt x="11200" y="20782"/>
                </a:lnTo>
                <a:lnTo>
                  <a:pt x="11463" y="20761"/>
                </a:lnTo>
                <a:lnTo>
                  <a:pt x="11726" y="20728"/>
                </a:lnTo>
                <a:lnTo>
                  <a:pt x="11988" y="20695"/>
                </a:lnTo>
                <a:lnTo>
                  <a:pt x="12502" y="20597"/>
                </a:lnTo>
                <a:lnTo>
                  <a:pt x="13005" y="20487"/>
                </a:lnTo>
                <a:lnTo>
                  <a:pt x="13497" y="20345"/>
                </a:lnTo>
                <a:lnTo>
                  <a:pt x="13979" y="20181"/>
                </a:lnTo>
                <a:lnTo>
                  <a:pt x="14449" y="19995"/>
                </a:lnTo>
                <a:lnTo>
                  <a:pt x="14908" y="19787"/>
                </a:lnTo>
                <a:lnTo>
                  <a:pt x="15357" y="19557"/>
                </a:lnTo>
                <a:lnTo>
                  <a:pt x="15794" y="19306"/>
                </a:lnTo>
                <a:lnTo>
                  <a:pt x="16221" y="19032"/>
                </a:lnTo>
                <a:lnTo>
                  <a:pt x="16626" y="18748"/>
                </a:lnTo>
                <a:lnTo>
                  <a:pt x="17019" y="18431"/>
                </a:lnTo>
                <a:lnTo>
                  <a:pt x="17402" y="18114"/>
                </a:lnTo>
                <a:lnTo>
                  <a:pt x="17763" y="17764"/>
                </a:lnTo>
                <a:lnTo>
                  <a:pt x="18102" y="17403"/>
                </a:lnTo>
                <a:lnTo>
                  <a:pt x="18430" y="17020"/>
                </a:lnTo>
                <a:lnTo>
                  <a:pt x="18737" y="16637"/>
                </a:lnTo>
                <a:lnTo>
                  <a:pt x="19032" y="16221"/>
                </a:lnTo>
                <a:lnTo>
                  <a:pt x="19295" y="15806"/>
                </a:lnTo>
                <a:lnTo>
                  <a:pt x="19546" y="15368"/>
                </a:lnTo>
                <a:lnTo>
                  <a:pt x="19776" y="14920"/>
                </a:lnTo>
                <a:lnTo>
                  <a:pt x="19984" y="14460"/>
                </a:lnTo>
                <a:lnTo>
                  <a:pt x="20170" y="13979"/>
                </a:lnTo>
                <a:lnTo>
                  <a:pt x="20334" y="13498"/>
                </a:lnTo>
                <a:lnTo>
                  <a:pt x="20476" y="13006"/>
                </a:lnTo>
                <a:lnTo>
                  <a:pt x="20596" y="12502"/>
                </a:lnTo>
                <a:lnTo>
                  <a:pt x="20684" y="11988"/>
                </a:lnTo>
                <a:lnTo>
                  <a:pt x="20727" y="11737"/>
                </a:lnTo>
                <a:lnTo>
                  <a:pt x="20749" y="11474"/>
                </a:lnTo>
                <a:lnTo>
                  <a:pt x="20771" y="11212"/>
                </a:lnTo>
                <a:lnTo>
                  <a:pt x="20793" y="10938"/>
                </a:lnTo>
                <a:lnTo>
                  <a:pt x="20804" y="10676"/>
                </a:lnTo>
                <a:lnTo>
                  <a:pt x="20804" y="10402"/>
                </a:lnTo>
                <a:lnTo>
                  <a:pt x="20804" y="10140"/>
                </a:lnTo>
                <a:lnTo>
                  <a:pt x="20793" y="9866"/>
                </a:lnTo>
                <a:lnTo>
                  <a:pt x="20771" y="9604"/>
                </a:lnTo>
                <a:lnTo>
                  <a:pt x="20749" y="9341"/>
                </a:lnTo>
                <a:lnTo>
                  <a:pt x="20727" y="9079"/>
                </a:lnTo>
                <a:lnTo>
                  <a:pt x="20684" y="8827"/>
                </a:lnTo>
                <a:lnTo>
                  <a:pt x="20596" y="8313"/>
                </a:lnTo>
                <a:lnTo>
                  <a:pt x="20476" y="7810"/>
                </a:lnTo>
                <a:lnTo>
                  <a:pt x="20334" y="7318"/>
                </a:lnTo>
                <a:lnTo>
                  <a:pt x="20170" y="6826"/>
                </a:lnTo>
                <a:lnTo>
                  <a:pt x="19984" y="6355"/>
                </a:lnTo>
                <a:lnTo>
                  <a:pt x="19776" y="5896"/>
                </a:lnTo>
                <a:lnTo>
                  <a:pt x="19546" y="5447"/>
                </a:lnTo>
                <a:lnTo>
                  <a:pt x="19295" y="5010"/>
                </a:lnTo>
                <a:lnTo>
                  <a:pt x="19032" y="4594"/>
                </a:lnTo>
                <a:lnTo>
                  <a:pt x="18737" y="4179"/>
                </a:lnTo>
                <a:lnTo>
                  <a:pt x="18430" y="3785"/>
                </a:lnTo>
                <a:lnTo>
                  <a:pt x="18102" y="3413"/>
                </a:lnTo>
                <a:lnTo>
                  <a:pt x="17763" y="3052"/>
                </a:lnTo>
                <a:lnTo>
                  <a:pt x="17402" y="2702"/>
                </a:lnTo>
                <a:lnTo>
                  <a:pt x="17019" y="2374"/>
                </a:lnTo>
                <a:lnTo>
                  <a:pt x="16626" y="2068"/>
                </a:lnTo>
                <a:lnTo>
                  <a:pt x="16221" y="1783"/>
                </a:lnTo>
                <a:lnTo>
                  <a:pt x="15794" y="1510"/>
                </a:lnTo>
                <a:lnTo>
                  <a:pt x="15357" y="1258"/>
                </a:lnTo>
                <a:lnTo>
                  <a:pt x="14908" y="1028"/>
                </a:lnTo>
                <a:lnTo>
                  <a:pt x="14449" y="821"/>
                </a:lnTo>
                <a:lnTo>
                  <a:pt x="13979" y="635"/>
                </a:lnTo>
                <a:lnTo>
                  <a:pt x="13497" y="471"/>
                </a:lnTo>
                <a:lnTo>
                  <a:pt x="13005" y="328"/>
                </a:lnTo>
                <a:lnTo>
                  <a:pt x="12502" y="219"/>
                </a:lnTo>
                <a:lnTo>
                  <a:pt x="11988" y="121"/>
                </a:lnTo>
                <a:lnTo>
                  <a:pt x="11726" y="88"/>
                </a:lnTo>
                <a:lnTo>
                  <a:pt x="11463" y="55"/>
                </a:lnTo>
                <a:lnTo>
                  <a:pt x="11200" y="33"/>
                </a:lnTo>
                <a:lnTo>
                  <a:pt x="10938" y="11"/>
                </a:lnTo>
                <a:lnTo>
                  <a:pt x="10675" y="0"/>
                </a:lnTo>
                <a:close/>
              </a:path>
            </a:pathLst>
          </a:custGeom>
          <a:solidFill>
            <a:srgbClr val="FFFFFF">
              <a:alpha val="66480"/>
            </a:srgbClr>
          </a:solidFill>
          <a:ln>
            <a:noFill/>
          </a:ln>
        </p:spPr>
        <p:txBody>
          <a:bodyPr spcFirstLastPara="1" wrap="square" lIns="91432" tIns="91432" rIns="91432" bIns="91432" anchor="ctr" anchorCtr="0">
            <a:noAutofit/>
          </a:bodyPr>
          <a:lstStyle/>
          <a:p>
            <a:endParaRPr/>
          </a:p>
        </p:txBody>
      </p:sp>
      <p:sp>
        <p:nvSpPr>
          <p:cNvPr id="203" name="Google Shape;1014;p25">
            <a:extLst>
              <a:ext uri="{FF2B5EF4-FFF2-40B4-BE49-F238E27FC236}">
                <a16:creationId xmlns:a16="http://schemas.microsoft.com/office/drawing/2014/main" id="{2D219A59-4E5E-D52A-7DA9-F1727C1C97EC}"/>
              </a:ext>
            </a:extLst>
          </p:cNvPr>
          <p:cNvSpPr/>
          <p:nvPr/>
        </p:nvSpPr>
        <p:spPr>
          <a:xfrm>
            <a:off x="9941251" y="6812301"/>
            <a:ext cx="127216" cy="146744"/>
          </a:xfrm>
          <a:custGeom>
            <a:avLst/>
            <a:gdLst/>
            <a:ahLst/>
            <a:cxnLst/>
            <a:rect l="l" t="t" r="r" b="b"/>
            <a:pathLst>
              <a:path w="5700" h="6575" fill="none" extrusionOk="0">
                <a:moveTo>
                  <a:pt x="1" y="6575"/>
                </a:moveTo>
                <a:lnTo>
                  <a:pt x="1" y="3282"/>
                </a:lnTo>
                <a:lnTo>
                  <a:pt x="1" y="1"/>
                </a:lnTo>
                <a:lnTo>
                  <a:pt x="2845" y="1642"/>
                </a:lnTo>
                <a:lnTo>
                  <a:pt x="5700" y="3282"/>
                </a:lnTo>
                <a:lnTo>
                  <a:pt x="2845" y="4934"/>
                </a:lnTo>
                <a:lnTo>
                  <a:pt x="1" y="6575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32" tIns="91432" rIns="91432" bIns="91432" anchor="ctr" anchorCtr="0">
            <a:noAutofit/>
          </a:bodyPr>
          <a:lstStyle/>
          <a:p>
            <a:endParaRPr/>
          </a:p>
        </p:txBody>
      </p:sp>
      <p:sp>
        <p:nvSpPr>
          <p:cNvPr id="204" name="Google Shape;1015;p25">
            <a:extLst>
              <a:ext uri="{FF2B5EF4-FFF2-40B4-BE49-F238E27FC236}">
                <a16:creationId xmlns:a16="http://schemas.microsoft.com/office/drawing/2014/main" id="{BF842553-FAD4-EF80-BE74-5F254F2E76BD}"/>
              </a:ext>
            </a:extLst>
          </p:cNvPr>
          <p:cNvSpPr/>
          <p:nvPr/>
        </p:nvSpPr>
        <p:spPr>
          <a:xfrm>
            <a:off x="9755985" y="6653394"/>
            <a:ext cx="464313" cy="464581"/>
          </a:xfrm>
          <a:custGeom>
            <a:avLst/>
            <a:gdLst/>
            <a:ahLst/>
            <a:cxnLst/>
            <a:rect l="l" t="t" r="r" b="b"/>
            <a:pathLst>
              <a:path w="20804" h="20816" fill="none" extrusionOk="0">
                <a:moveTo>
                  <a:pt x="10402" y="0"/>
                </a:moveTo>
                <a:lnTo>
                  <a:pt x="10402" y="0"/>
                </a:lnTo>
                <a:lnTo>
                  <a:pt x="10129" y="0"/>
                </a:lnTo>
                <a:lnTo>
                  <a:pt x="9866" y="11"/>
                </a:lnTo>
                <a:lnTo>
                  <a:pt x="9604" y="33"/>
                </a:lnTo>
                <a:lnTo>
                  <a:pt x="9341" y="55"/>
                </a:lnTo>
                <a:lnTo>
                  <a:pt x="9079" y="88"/>
                </a:lnTo>
                <a:lnTo>
                  <a:pt x="8816" y="121"/>
                </a:lnTo>
                <a:lnTo>
                  <a:pt x="8302" y="219"/>
                </a:lnTo>
                <a:lnTo>
                  <a:pt x="7799" y="328"/>
                </a:lnTo>
                <a:lnTo>
                  <a:pt x="7307" y="471"/>
                </a:lnTo>
                <a:lnTo>
                  <a:pt x="6825" y="635"/>
                </a:lnTo>
                <a:lnTo>
                  <a:pt x="6355" y="821"/>
                </a:lnTo>
                <a:lnTo>
                  <a:pt x="5896" y="1028"/>
                </a:lnTo>
                <a:lnTo>
                  <a:pt x="5447" y="1258"/>
                </a:lnTo>
                <a:lnTo>
                  <a:pt x="5010" y="1510"/>
                </a:lnTo>
                <a:lnTo>
                  <a:pt x="4583" y="1783"/>
                </a:lnTo>
                <a:lnTo>
                  <a:pt x="4178" y="2068"/>
                </a:lnTo>
                <a:lnTo>
                  <a:pt x="3785" y="2374"/>
                </a:lnTo>
                <a:lnTo>
                  <a:pt x="3402" y="2702"/>
                </a:lnTo>
                <a:lnTo>
                  <a:pt x="3041" y="3052"/>
                </a:lnTo>
                <a:lnTo>
                  <a:pt x="2702" y="3413"/>
                </a:lnTo>
                <a:lnTo>
                  <a:pt x="2374" y="3785"/>
                </a:lnTo>
                <a:lnTo>
                  <a:pt x="2067" y="4179"/>
                </a:lnTo>
                <a:lnTo>
                  <a:pt x="1772" y="4594"/>
                </a:lnTo>
                <a:lnTo>
                  <a:pt x="1499" y="5010"/>
                </a:lnTo>
                <a:lnTo>
                  <a:pt x="1258" y="5447"/>
                </a:lnTo>
                <a:lnTo>
                  <a:pt x="1028" y="5896"/>
                </a:lnTo>
                <a:lnTo>
                  <a:pt x="809" y="6355"/>
                </a:lnTo>
                <a:lnTo>
                  <a:pt x="623" y="6826"/>
                </a:lnTo>
                <a:lnTo>
                  <a:pt x="459" y="7318"/>
                </a:lnTo>
                <a:lnTo>
                  <a:pt x="328" y="7810"/>
                </a:lnTo>
                <a:lnTo>
                  <a:pt x="208" y="8313"/>
                </a:lnTo>
                <a:lnTo>
                  <a:pt x="120" y="8827"/>
                </a:lnTo>
                <a:lnTo>
                  <a:pt x="77" y="9079"/>
                </a:lnTo>
                <a:lnTo>
                  <a:pt x="55" y="9341"/>
                </a:lnTo>
                <a:lnTo>
                  <a:pt x="22" y="9604"/>
                </a:lnTo>
                <a:lnTo>
                  <a:pt x="11" y="9866"/>
                </a:lnTo>
                <a:lnTo>
                  <a:pt x="0" y="10140"/>
                </a:lnTo>
                <a:lnTo>
                  <a:pt x="0" y="10402"/>
                </a:lnTo>
                <a:lnTo>
                  <a:pt x="0" y="10402"/>
                </a:lnTo>
                <a:lnTo>
                  <a:pt x="0" y="10676"/>
                </a:lnTo>
                <a:lnTo>
                  <a:pt x="11" y="10938"/>
                </a:lnTo>
                <a:lnTo>
                  <a:pt x="22" y="11212"/>
                </a:lnTo>
                <a:lnTo>
                  <a:pt x="55" y="11474"/>
                </a:lnTo>
                <a:lnTo>
                  <a:pt x="77" y="11737"/>
                </a:lnTo>
                <a:lnTo>
                  <a:pt x="120" y="11988"/>
                </a:lnTo>
                <a:lnTo>
                  <a:pt x="208" y="12502"/>
                </a:lnTo>
                <a:lnTo>
                  <a:pt x="328" y="13006"/>
                </a:lnTo>
                <a:lnTo>
                  <a:pt x="459" y="13498"/>
                </a:lnTo>
                <a:lnTo>
                  <a:pt x="623" y="13979"/>
                </a:lnTo>
                <a:lnTo>
                  <a:pt x="809" y="14460"/>
                </a:lnTo>
                <a:lnTo>
                  <a:pt x="1028" y="14920"/>
                </a:lnTo>
                <a:lnTo>
                  <a:pt x="1258" y="15368"/>
                </a:lnTo>
                <a:lnTo>
                  <a:pt x="1499" y="15806"/>
                </a:lnTo>
                <a:lnTo>
                  <a:pt x="1772" y="16221"/>
                </a:lnTo>
                <a:lnTo>
                  <a:pt x="2067" y="16637"/>
                </a:lnTo>
                <a:lnTo>
                  <a:pt x="2374" y="17020"/>
                </a:lnTo>
                <a:lnTo>
                  <a:pt x="2702" y="17403"/>
                </a:lnTo>
                <a:lnTo>
                  <a:pt x="3041" y="17764"/>
                </a:lnTo>
                <a:lnTo>
                  <a:pt x="3402" y="18114"/>
                </a:lnTo>
                <a:lnTo>
                  <a:pt x="3785" y="18431"/>
                </a:lnTo>
                <a:lnTo>
                  <a:pt x="4178" y="18748"/>
                </a:lnTo>
                <a:lnTo>
                  <a:pt x="4583" y="19032"/>
                </a:lnTo>
                <a:lnTo>
                  <a:pt x="5010" y="19306"/>
                </a:lnTo>
                <a:lnTo>
                  <a:pt x="5447" y="19557"/>
                </a:lnTo>
                <a:lnTo>
                  <a:pt x="5896" y="19787"/>
                </a:lnTo>
                <a:lnTo>
                  <a:pt x="6355" y="19995"/>
                </a:lnTo>
                <a:lnTo>
                  <a:pt x="6825" y="20181"/>
                </a:lnTo>
                <a:lnTo>
                  <a:pt x="7307" y="20345"/>
                </a:lnTo>
                <a:lnTo>
                  <a:pt x="7799" y="20487"/>
                </a:lnTo>
                <a:lnTo>
                  <a:pt x="8302" y="20597"/>
                </a:lnTo>
                <a:lnTo>
                  <a:pt x="8816" y="20695"/>
                </a:lnTo>
                <a:lnTo>
                  <a:pt x="9079" y="20728"/>
                </a:lnTo>
                <a:lnTo>
                  <a:pt x="9341" y="20761"/>
                </a:lnTo>
                <a:lnTo>
                  <a:pt x="9604" y="20782"/>
                </a:lnTo>
                <a:lnTo>
                  <a:pt x="9866" y="20793"/>
                </a:lnTo>
                <a:lnTo>
                  <a:pt x="10129" y="20804"/>
                </a:lnTo>
                <a:lnTo>
                  <a:pt x="10402" y="20815"/>
                </a:lnTo>
                <a:lnTo>
                  <a:pt x="10402" y="20815"/>
                </a:lnTo>
                <a:lnTo>
                  <a:pt x="10675" y="20804"/>
                </a:lnTo>
                <a:lnTo>
                  <a:pt x="10938" y="20793"/>
                </a:lnTo>
                <a:lnTo>
                  <a:pt x="11200" y="20782"/>
                </a:lnTo>
                <a:lnTo>
                  <a:pt x="11463" y="20761"/>
                </a:lnTo>
                <a:lnTo>
                  <a:pt x="11726" y="20728"/>
                </a:lnTo>
                <a:lnTo>
                  <a:pt x="11988" y="20695"/>
                </a:lnTo>
                <a:lnTo>
                  <a:pt x="12502" y="20597"/>
                </a:lnTo>
                <a:lnTo>
                  <a:pt x="13005" y="20487"/>
                </a:lnTo>
                <a:lnTo>
                  <a:pt x="13497" y="20345"/>
                </a:lnTo>
                <a:lnTo>
                  <a:pt x="13979" y="20181"/>
                </a:lnTo>
                <a:lnTo>
                  <a:pt x="14449" y="19995"/>
                </a:lnTo>
                <a:lnTo>
                  <a:pt x="14908" y="19787"/>
                </a:lnTo>
                <a:lnTo>
                  <a:pt x="15357" y="19557"/>
                </a:lnTo>
                <a:lnTo>
                  <a:pt x="15794" y="19306"/>
                </a:lnTo>
                <a:lnTo>
                  <a:pt x="16221" y="19032"/>
                </a:lnTo>
                <a:lnTo>
                  <a:pt x="16626" y="18748"/>
                </a:lnTo>
                <a:lnTo>
                  <a:pt x="17019" y="18431"/>
                </a:lnTo>
                <a:lnTo>
                  <a:pt x="17402" y="18114"/>
                </a:lnTo>
                <a:lnTo>
                  <a:pt x="17763" y="17764"/>
                </a:lnTo>
                <a:lnTo>
                  <a:pt x="18102" y="17403"/>
                </a:lnTo>
                <a:lnTo>
                  <a:pt x="18430" y="17020"/>
                </a:lnTo>
                <a:lnTo>
                  <a:pt x="18737" y="16637"/>
                </a:lnTo>
                <a:lnTo>
                  <a:pt x="19032" y="16221"/>
                </a:lnTo>
                <a:lnTo>
                  <a:pt x="19295" y="15806"/>
                </a:lnTo>
                <a:lnTo>
                  <a:pt x="19546" y="15368"/>
                </a:lnTo>
                <a:lnTo>
                  <a:pt x="19776" y="14920"/>
                </a:lnTo>
                <a:lnTo>
                  <a:pt x="19984" y="14460"/>
                </a:lnTo>
                <a:lnTo>
                  <a:pt x="20170" y="13979"/>
                </a:lnTo>
                <a:lnTo>
                  <a:pt x="20334" y="13498"/>
                </a:lnTo>
                <a:lnTo>
                  <a:pt x="20476" y="13006"/>
                </a:lnTo>
                <a:lnTo>
                  <a:pt x="20596" y="12502"/>
                </a:lnTo>
                <a:lnTo>
                  <a:pt x="20684" y="11988"/>
                </a:lnTo>
                <a:lnTo>
                  <a:pt x="20727" y="11737"/>
                </a:lnTo>
                <a:lnTo>
                  <a:pt x="20749" y="11474"/>
                </a:lnTo>
                <a:lnTo>
                  <a:pt x="20771" y="11212"/>
                </a:lnTo>
                <a:lnTo>
                  <a:pt x="20793" y="10938"/>
                </a:lnTo>
                <a:lnTo>
                  <a:pt x="20804" y="10676"/>
                </a:lnTo>
                <a:lnTo>
                  <a:pt x="20804" y="10402"/>
                </a:lnTo>
                <a:lnTo>
                  <a:pt x="20804" y="10402"/>
                </a:lnTo>
                <a:lnTo>
                  <a:pt x="20804" y="10140"/>
                </a:lnTo>
                <a:lnTo>
                  <a:pt x="20793" y="9866"/>
                </a:lnTo>
                <a:lnTo>
                  <a:pt x="20771" y="9604"/>
                </a:lnTo>
                <a:lnTo>
                  <a:pt x="20749" y="9341"/>
                </a:lnTo>
                <a:lnTo>
                  <a:pt x="20727" y="9079"/>
                </a:lnTo>
                <a:lnTo>
                  <a:pt x="20684" y="8827"/>
                </a:lnTo>
                <a:lnTo>
                  <a:pt x="20596" y="8313"/>
                </a:lnTo>
                <a:lnTo>
                  <a:pt x="20476" y="7810"/>
                </a:lnTo>
                <a:lnTo>
                  <a:pt x="20334" y="7318"/>
                </a:lnTo>
                <a:lnTo>
                  <a:pt x="20170" y="6826"/>
                </a:lnTo>
                <a:lnTo>
                  <a:pt x="19984" y="6355"/>
                </a:lnTo>
                <a:lnTo>
                  <a:pt x="19776" y="5896"/>
                </a:lnTo>
                <a:lnTo>
                  <a:pt x="19546" y="5447"/>
                </a:lnTo>
                <a:lnTo>
                  <a:pt x="19295" y="5010"/>
                </a:lnTo>
                <a:lnTo>
                  <a:pt x="19032" y="4594"/>
                </a:lnTo>
                <a:lnTo>
                  <a:pt x="18737" y="4179"/>
                </a:lnTo>
                <a:lnTo>
                  <a:pt x="18430" y="3785"/>
                </a:lnTo>
                <a:lnTo>
                  <a:pt x="18102" y="3413"/>
                </a:lnTo>
                <a:lnTo>
                  <a:pt x="17763" y="3052"/>
                </a:lnTo>
                <a:lnTo>
                  <a:pt x="17402" y="2702"/>
                </a:lnTo>
                <a:lnTo>
                  <a:pt x="17019" y="2374"/>
                </a:lnTo>
                <a:lnTo>
                  <a:pt x="16626" y="2068"/>
                </a:lnTo>
                <a:lnTo>
                  <a:pt x="16221" y="1783"/>
                </a:lnTo>
                <a:lnTo>
                  <a:pt x="15794" y="1510"/>
                </a:lnTo>
                <a:lnTo>
                  <a:pt x="15357" y="1258"/>
                </a:lnTo>
                <a:lnTo>
                  <a:pt x="14908" y="1028"/>
                </a:lnTo>
                <a:lnTo>
                  <a:pt x="14449" y="821"/>
                </a:lnTo>
                <a:lnTo>
                  <a:pt x="13979" y="635"/>
                </a:lnTo>
                <a:lnTo>
                  <a:pt x="13497" y="471"/>
                </a:lnTo>
                <a:lnTo>
                  <a:pt x="13005" y="328"/>
                </a:lnTo>
                <a:lnTo>
                  <a:pt x="12502" y="219"/>
                </a:lnTo>
                <a:lnTo>
                  <a:pt x="11988" y="121"/>
                </a:lnTo>
                <a:lnTo>
                  <a:pt x="11726" y="88"/>
                </a:lnTo>
                <a:lnTo>
                  <a:pt x="11463" y="55"/>
                </a:lnTo>
                <a:lnTo>
                  <a:pt x="11200" y="33"/>
                </a:lnTo>
                <a:lnTo>
                  <a:pt x="10938" y="11"/>
                </a:lnTo>
                <a:lnTo>
                  <a:pt x="10675" y="0"/>
                </a:lnTo>
                <a:lnTo>
                  <a:pt x="10402" y="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32" tIns="91432" rIns="91432" bIns="91432" anchor="ctr" anchorCtr="0">
            <a:noAutofit/>
          </a:bodyPr>
          <a:lstStyle/>
          <a:p>
            <a:endParaRPr/>
          </a:p>
        </p:txBody>
      </p:sp>
      <p:sp>
        <p:nvSpPr>
          <p:cNvPr id="205" name="Google Shape;1016;p25">
            <a:extLst>
              <a:ext uri="{FF2B5EF4-FFF2-40B4-BE49-F238E27FC236}">
                <a16:creationId xmlns:a16="http://schemas.microsoft.com/office/drawing/2014/main" id="{18669813-EE9C-B510-F9AE-90216AF47348}"/>
              </a:ext>
            </a:extLst>
          </p:cNvPr>
          <p:cNvSpPr/>
          <p:nvPr/>
        </p:nvSpPr>
        <p:spPr>
          <a:xfrm>
            <a:off x="9941251" y="6812301"/>
            <a:ext cx="127216" cy="146744"/>
          </a:xfrm>
          <a:custGeom>
            <a:avLst/>
            <a:gdLst/>
            <a:ahLst/>
            <a:cxnLst/>
            <a:rect l="l" t="t" r="r" b="b"/>
            <a:pathLst>
              <a:path w="5700" h="6575" extrusionOk="0">
                <a:moveTo>
                  <a:pt x="1" y="1"/>
                </a:moveTo>
                <a:lnTo>
                  <a:pt x="1" y="3282"/>
                </a:lnTo>
                <a:lnTo>
                  <a:pt x="1" y="6575"/>
                </a:lnTo>
                <a:lnTo>
                  <a:pt x="2845" y="4934"/>
                </a:lnTo>
                <a:lnTo>
                  <a:pt x="5700" y="3282"/>
                </a:lnTo>
                <a:lnTo>
                  <a:pt x="2845" y="1642"/>
                </a:lnTo>
                <a:lnTo>
                  <a:pt x="1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32" tIns="91432" rIns="91432" bIns="91432" anchor="ctr" anchorCtr="0">
            <a:noAutofit/>
          </a:bodyPr>
          <a:lstStyle/>
          <a:p>
            <a:endParaRPr/>
          </a:p>
        </p:txBody>
      </p:sp>
      <p:sp>
        <p:nvSpPr>
          <p:cNvPr id="206" name="Google Shape;1017;p25">
            <a:extLst>
              <a:ext uri="{FF2B5EF4-FFF2-40B4-BE49-F238E27FC236}">
                <a16:creationId xmlns:a16="http://schemas.microsoft.com/office/drawing/2014/main" id="{B350D044-D70E-1DD8-B89C-0F471D7A2996}"/>
              </a:ext>
            </a:extLst>
          </p:cNvPr>
          <p:cNvSpPr/>
          <p:nvPr/>
        </p:nvSpPr>
        <p:spPr>
          <a:xfrm>
            <a:off x="9941251" y="6812301"/>
            <a:ext cx="127216" cy="146744"/>
          </a:xfrm>
          <a:custGeom>
            <a:avLst/>
            <a:gdLst/>
            <a:ahLst/>
            <a:cxnLst/>
            <a:rect l="l" t="t" r="r" b="b"/>
            <a:pathLst>
              <a:path w="5700" h="6575" fill="none" extrusionOk="0">
                <a:moveTo>
                  <a:pt x="1" y="1"/>
                </a:moveTo>
                <a:lnTo>
                  <a:pt x="1" y="3282"/>
                </a:lnTo>
                <a:lnTo>
                  <a:pt x="1" y="6575"/>
                </a:lnTo>
                <a:lnTo>
                  <a:pt x="2845" y="4934"/>
                </a:lnTo>
                <a:lnTo>
                  <a:pt x="5700" y="3282"/>
                </a:lnTo>
                <a:lnTo>
                  <a:pt x="2845" y="1642"/>
                </a:lnTo>
                <a:lnTo>
                  <a:pt x="1" y="1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32" tIns="91432" rIns="91432" bIns="91432" anchor="ctr" anchorCtr="0">
            <a:noAutofit/>
          </a:bodyPr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9A71A23-90F2-D20B-FD53-2DA4A5434351}"/>
              </a:ext>
            </a:extLst>
          </p:cNvPr>
          <p:cNvGrpSpPr/>
          <p:nvPr/>
        </p:nvGrpSpPr>
        <p:grpSpPr>
          <a:xfrm>
            <a:off x="8846476" y="6308040"/>
            <a:ext cx="2286638" cy="1008000"/>
            <a:chOff x="13568577" y="3721018"/>
            <a:chExt cx="2286638" cy="1008000"/>
          </a:xfrm>
        </p:grpSpPr>
        <p:sp>
          <p:nvSpPr>
            <p:cNvPr id="218" name="Google Shape;347;p22">
              <a:extLst>
                <a:ext uri="{FF2B5EF4-FFF2-40B4-BE49-F238E27FC236}">
                  <a16:creationId xmlns:a16="http://schemas.microsoft.com/office/drawing/2014/main" id="{C3D6F002-46E4-02F0-B30C-C125A9F4A943}"/>
                </a:ext>
              </a:extLst>
            </p:cNvPr>
            <p:cNvSpPr/>
            <p:nvPr/>
          </p:nvSpPr>
          <p:spPr>
            <a:xfrm>
              <a:off x="13568577" y="3721018"/>
              <a:ext cx="2286638" cy="1008000"/>
            </a:xfrm>
            <a:custGeom>
              <a:avLst/>
              <a:gdLst/>
              <a:ahLst/>
              <a:cxnLst/>
              <a:rect l="l" t="t" r="r" b="b"/>
              <a:pathLst>
                <a:path w="14185" h="11021" extrusionOk="0">
                  <a:moveTo>
                    <a:pt x="1" y="0"/>
                  </a:moveTo>
                  <a:lnTo>
                    <a:pt x="1" y="11021"/>
                  </a:lnTo>
                  <a:lnTo>
                    <a:pt x="14184" y="11021"/>
                  </a:lnTo>
                  <a:lnTo>
                    <a:pt x="14184" y="0"/>
                  </a:lnTo>
                  <a:close/>
                </a:path>
              </a:pathLst>
            </a:custGeom>
            <a:solidFill>
              <a:srgbClr val="4DB2D2"/>
            </a:solidFill>
            <a:ln>
              <a:noFill/>
            </a:ln>
          </p:spPr>
          <p:txBody>
            <a:bodyPr spcFirstLastPara="1" wrap="square" lIns="91432" tIns="91432" rIns="91432" bIns="91432" anchor="ctr" anchorCtr="0">
              <a:noAutofit/>
            </a:bodyPr>
            <a:lstStyle/>
            <a:p>
              <a:endParaRPr dirty="0"/>
            </a:p>
          </p:txBody>
        </p:sp>
        <p:sp>
          <p:nvSpPr>
            <p:cNvPr id="223" name="Google Shape;354;p22">
              <a:extLst>
                <a:ext uri="{FF2B5EF4-FFF2-40B4-BE49-F238E27FC236}">
                  <a16:creationId xmlns:a16="http://schemas.microsoft.com/office/drawing/2014/main" id="{9D7EFE5A-1E03-9BF2-40A8-9E782EA62545}"/>
                </a:ext>
              </a:extLst>
            </p:cNvPr>
            <p:cNvSpPr/>
            <p:nvPr/>
          </p:nvSpPr>
          <p:spPr>
            <a:xfrm>
              <a:off x="13977272" y="4540190"/>
              <a:ext cx="1448074" cy="138246"/>
            </a:xfrm>
            <a:custGeom>
              <a:avLst/>
              <a:gdLst/>
              <a:ahLst/>
              <a:cxnLst/>
              <a:rect l="l" t="t" r="r" b="b"/>
              <a:pathLst>
                <a:path w="11260" h="1075" extrusionOk="0">
                  <a:moveTo>
                    <a:pt x="0" y="0"/>
                  </a:moveTo>
                  <a:lnTo>
                    <a:pt x="0" y="1074"/>
                  </a:lnTo>
                  <a:lnTo>
                    <a:pt x="11260" y="1074"/>
                  </a:lnTo>
                  <a:lnTo>
                    <a:pt x="11260" y="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spcFirstLastPara="1" wrap="square" lIns="91432" tIns="91432" rIns="91432" bIns="91432" anchor="ctr" anchorCtr="0">
              <a:noAutofit/>
            </a:bodyPr>
            <a:lstStyle/>
            <a:p>
              <a:endParaRPr/>
            </a:p>
          </p:txBody>
        </p:sp>
        <p:sp>
          <p:nvSpPr>
            <p:cNvPr id="224" name="Google Shape;355;p22">
              <a:extLst>
                <a:ext uri="{FF2B5EF4-FFF2-40B4-BE49-F238E27FC236}">
                  <a16:creationId xmlns:a16="http://schemas.microsoft.com/office/drawing/2014/main" id="{10C6FB4A-2474-6D52-54BD-245D1045966A}"/>
                </a:ext>
              </a:extLst>
            </p:cNvPr>
            <p:cNvSpPr/>
            <p:nvPr/>
          </p:nvSpPr>
          <p:spPr>
            <a:xfrm>
              <a:off x="14015595" y="4570798"/>
              <a:ext cx="18134" cy="89765"/>
            </a:xfrm>
            <a:custGeom>
              <a:avLst/>
              <a:gdLst/>
              <a:ahLst/>
              <a:cxnLst/>
              <a:rect l="l" t="t" r="r" b="b"/>
              <a:pathLst>
                <a:path w="141" h="698" extrusionOk="0">
                  <a:moveTo>
                    <a:pt x="1" y="1"/>
                  </a:moveTo>
                  <a:lnTo>
                    <a:pt x="1" y="697"/>
                  </a:lnTo>
                  <a:lnTo>
                    <a:pt x="140" y="697"/>
                  </a:lnTo>
                  <a:lnTo>
                    <a:pt x="140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32" tIns="91432" rIns="91432" bIns="91432" anchor="ctr" anchorCtr="0">
              <a:noAutofit/>
            </a:bodyPr>
            <a:lstStyle/>
            <a:p>
              <a:endParaRPr/>
            </a:p>
          </p:txBody>
        </p:sp>
        <p:sp>
          <p:nvSpPr>
            <p:cNvPr id="225" name="Google Shape;356;p22">
              <a:extLst>
                <a:ext uri="{FF2B5EF4-FFF2-40B4-BE49-F238E27FC236}">
                  <a16:creationId xmlns:a16="http://schemas.microsoft.com/office/drawing/2014/main" id="{D8F946E7-57C0-9C4F-7884-F0BFB169A561}"/>
                </a:ext>
              </a:extLst>
            </p:cNvPr>
            <p:cNvSpPr/>
            <p:nvPr/>
          </p:nvSpPr>
          <p:spPr>
            <a:xfrm>
              <a:off x="14056621" y="4570798"/>
              <a:ext cx="20575" cy="89765"/>
            </a:xfrm>
            <a:custGeom>
              <a:avLst/>
              <a:gdLst/>
              <a:ahLst/>
              <a:cxnLst/>
              <a:rect l="l" t="t" r="r" b="b"/>
              <a:pathLst>
                <a:path w="160" h="698" extrusionOk="0">
                  <a:moveTo>
                    <a:pt x="0" y="1"/>
                  </a:moveTo>
                  <a:lnTo>
                    <a:pt x="0" y="697"/>
                  </a:lnTo>
                  <a:lnTo>
                    <a:pt x="159" y="697"/>
                  </a:lnTo>
                  <a:lnTo>
                    <a:pt x="159" y="1"/>
                  </a:lnTo>
                  <a:close/>
                </a:path>
              </a:pathLst>
            </a:custGeom>
            <a:solidFill>
              <a:srgbClr val="FEFEFE"/>
            </a:solidFill>
            <a:ln>
              <a:noFill/>
            </a:ln>
          </p:spPr>
          <p:txBody>
            <a:bodyPr spcFirstLastPara="1" wrap="square" lIns="91432" tIns="91432" rIns="91432" bIns="91432" anchor="ctr" anchorCtr="0">
              <a:noAutofit/>
            </a:bodyPr>
            <a:lstStyle/>
            <a:p>
              <a:endParaRPr/>
            </a:p>
          </p:txBody>
        </p:sp>
        <p:sp>
          <p:nvSpPr>
            <p:cNvPr id="226" name="Google Shape;357;p22">
              <a:extLst>
                <a:ext uri="{FF2B5EF4-FFF2-40B4-BE49-F238E27FC236}">
                  <a16:creationId xmlns:a16="http://schemas.microsoft.com/office/drawing/2014/main" id="{38C6853E-90EB-D770-1E66-687DD053673B}"/>
                </a:ext>
              </a:extLst>
            </p:cNvPr>
            <p:cNvSpPr/>
            <p:nvPr/>
          </p:nvSpPr>
          <p:spPr>
            <a:xfrm>
              <a:off x="15285043" y="4570798"/>
              <a:ext cx="59029" cy="89765"/>
            </a:xfrm>
            <a:custGeom>
              <a:avLst/>
              <a:gdLst/>
              <a:ahLst/>
              <a:cxnLst/>
              <a:rect l="l" t="t" r="r" b="b"/>
              <a:pathLst>
                <a:path w="459" h="698" extrusionOk="0">
                  <a:moveTo>
                    <a:pt x="0" y="1"/>
                  </a:moveTo>
                  <a:lnTo>
                    <a:pt x="0" y="697"/>
                  </a:lnTo>
                  <a:lnTo>
                    <a:pt x="458" y="697"/>
                  </a:lnTo>
                  <a:lnTo>
                    <a:pt x="458" y="1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32" tIns="91432" rIns="91432" bIns="91432" anchor="ctr" anchorCtr="0">
              <a:noAutofit/>
            </a:bodyPr>
            <a:lstStyle/>
            <a:p>
              <a:endParaRPr dirty="0"/>
            </a:p>
          </p:txBody>
        </p:sp>
        <p:sp>
          <p:nvSpPr>
            <p:cNvPr id="227" name="Google Shape;358;p22">
              <a:extLst>
                <a:ext uri="{FF2B5EF4-FFF2-40B4-BE49-F238E27FC236}">
                  <a16:creationId xmlns:a16="http://schemas.microsoft.com/office/drawing/2014/main" id="{75ACA95A-6317-46B7-E800-2E400CEBBDDA}"/>
                </a:ext>
              </a:extLst>
            </p:cNvPr>
            <p:cNvSpPr/>
            <p:nvPr/>
          </p:nvSpPr>
          <p:spPr>
            <a:xfrm>
              <a:off x="14130698" y="4611821"/>
              <a:ext cx="1146241" cy="20575"/>
            </a:xfrm>
            <a:custGeom>
              <a:avLst/>
              <a:gdLst/>
              <a:ahLst/>
              <a:cxnLst/>
              <a:rect l="l" t="t" r="r" b="b"/>
              <a:pathLst>
                <a:path w="8913" h="160" extrusionOk="0">
                  <a:moveTo>
                    <a:pt x="1" y="0"/>
                  </a:moveTo>
                  <a:lnTo>
                    <a:pt x="1" y="159"/>
                  </a:lnTo>
                  <a:lnTo>
                    <a:pt x="8913" y="159"/>
                  </a:lnTo>
                  <a:lnTo>
                    <a:pt x="8913" y="0"/>
                  </a:lnTo>
                  <a:close/>
                </a:path>
              </a:pathLst>
            </a:custGeom>
            <a:solidFill>
              <a:srgbClr val="FF0000"/>
            </a:solidFill>
            <a:ln>
              <a:noFill/>
            </a:ln>
          </p:spPr>
          <p:txBody>
            <a:bodyPr spcFirstLastPara="1" wrap="square" lIns="91432" tIns="91432" rIns="91432" bIns="91432" anchor="ctr" anchorCtr="0">
              <a:noAutofit/>
            </a:bodyPr>
            <a:lstStyle/>
            <a:p>
              <a:endParaRPr/>
            </a:p>
          </p:txBody>
        </p:sp>
        <p:sp>
          <p:nvSpPr>
            <p:cNvPr id="228" name="Google Shape;1011;p25">
              <a:extLst>
                <a:ext uri="{FF2B5EF4-FFF2-40B4-BE49-F238E27FC236}">
                  <a16:creationId xmlns:a16="http://schemas.microsoft.com/office/drawing/2014/main" id="{0A464520-68CE-71FD-8D9B-7DEB118A8415}"/>
                </a:ext>
              </a:extLst>
            </p:cNvPr>
            <p:cNvSpPr/>
            <p:nvPr/>
          </p:nvSpPr>
          <p:spPr>
            <a:xfrm>
              <a:off x="14678336" y="4022997"/>
              <a:ext cx="127216" cy="146744"/>
            </a:xfrm>
            <a:custGeom>
              <a:avLst/>
              <a:gdLst/>
              <a:ahLst/>
              <a:cxnLst/>
              <a:rect l="l" t="t" r="r" b="b"/>
              <a:pathLst>
                <a:path w="5700" h="6575" extrusionOk="0">
                  <a:moveTo>
                    <a:pt x="1" y="1"/>
                  </a:moveTo>
                  <a:lnTo>
                    <a:pt x="1" y="3282"/>
                  </a:lnTo>
                  <a:lnTo>
                    <a:pt x="1" y="6575"/>
                  </a:lnTo>
                  <a:lnTo>
                    <a:pt x="2845" y="4934"/>
                  </a:lnTo>
                  <a:lnTo>
                    <a:pt x="5700" y="3282"/>
                  </a:lnTo>
                  <a:lnTo>
                    <a:pt x="2845" y="164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32" tIns="91432" rIns="91432" bIns="91432" anchor="ctr" anchorCtr="0">
              <a:noAutofit/>
            </a:bodyPr>
            <a:lstStyle/>
            <a:p>
              <a:endParaRPr/>
            </a:p>
          </p:txBody>
        </p:sp>
        <p:sp>
          <p:nvSpPr>
            <p:cNvPr id="229" name="Google Shape;1012;p25">
              <a:extLst>
                <a:ext uri="{FF2B5EF4-FFF2-40B4-BE49-F238E27FC236}">
                  <a16:creationId xmlns:a16="http://schemas.microsoft.com/office/drawing/2014/main" id="{C2E3C8DF-E701-9B1A-73CD-CD7A83AE1368}"/>
                </a:ext>
              </a:extLst>
            </p:cNvPr>
            <p:cNvSpPr/>
            <p:nvPr/>
          </p:nvSpPr>
          <p:spPr>
            <a:xfrm>
              <a:off x="14678336" y="4022997"/>
              <a:ext cx="127216" cy="146744"/>
            </a:xfrm>
            <a:custGeom>
              <a:avLst/>
              <a:gdLst/>
              <a:ahLst/>
              <a:cxnLst/>
              <a:rect l="l" t="t" r="r" b="b"/>
              <a:pathLst>
                <a:path w="5700" h="6575" fill="none" extrusionOk="0">
                  <a:moveTo>
                    <a:pt x="1" y="3282"/>
                  </a:moveTo>
                  <a:lnTo>
                    <a:pt x="1" y="1"/>
                  </a:lnTo>
                  <a:lnTo>
                    <a:pt x="2845" y="1642"/>
                  </a:lnTo>
                  <a:lnTo>
                    <a:pt x="5700" y="3282"/>
                  </a:lnTo>
                  <a:lnTo>
                    <a:pt x="2845" y="4934"/>
                  </a:lnTo>
                  <a:lnTo>
                    <a:pt x="1" y="6575"/>
                  </a:lnTo>
                  <a:lnTo>
                    <a:pt x="1" y="3282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32" tIns="91432" rIns="91432" bIns="91432" anchor="ctr" anchorCtr="0">
              <a:noAutofit/>
            </a:bodyPr>
            <a:lstStyle/>
            <a:p>
              <a:endParaRPr/>
            </a:p>
          </p:txBody>
        </p:sp>
        <p:sp>
          <p:nvSpPr>
            <p:cNvPr id="230" name="Google Shape;1013;p25">
              <a:extLst>
                <a:ext uri="{FF2B5EF4-FFF2-40B4-BE49-F238E27FC236}">
                  <a16:creationId xmlns:a16="http://schemas.microsoft.com/office/drawing/2014/main" id="{E8BECEB3-301A-BA85-6CFD-A7357949BACD}"/>
                </a:ext>
              </a:extLst>
            </p:cNvPr>
            <p:cNvSpPr/>
            <p:nvPr/>
          </p:nvSpPr>
          <p:spPr>
            <a:xfrm>
              <a:off x="14493070" y="3864090"/>
              <a:ext cx="464313" cy="464581"/>
            </a:xfrm>
            <a:custGeom>
              <a:avLst/>
              <a:gdLst/>
              <a:ahLst/>
              <a:cxnLst/>
              <a:rect l="l" t="t" r="r" b="b"/>
              <a:pathLst>
                <a:path w="20804" h="20816" extrusionOk="0">
                  <a:moveTo>
                    <a:pt x="8302" y="7121"/>
                  </a:moveTo>
                  <a:lnTo>
                    <a:pt x="11146" y="8762"/>
                  </a:lnTo>
                  <a:lnTo>
                    <a:pt x="14001" y="10402"/>
                  </a:lnTo>
                  <a:lnTo>
                    <a:pt x="11146" y="12054"/>
                  </a:lnTo>
                  <a:lnTo>
                    <a:pt x="8302" y="13695"/>
                  </a:lnTo>
                  <a:lnTo>
                    <a:pt x="8302" y="10402"/>
                  </a:lnTo>
                  <a:lnTo>
                    <a:pt x="8302" y="7121"/>
                  </a:lnTo>
                  <a:close/>
                  <a:moveTo>
                    <a:pt x="10129" y="0"/>
                  </a:moveTo>
                  <a:lnTo>
                    <a:pt x="9866" y="11"/>
                  </a:lnTo>
                  <a:lnTo>
                    <a:pt x="9604" y="33"/>
                  </a:lnTo>
                  <a:lnTo>
                    <a:pt x="9341" y="55"/>
                  </a:lnTo>
                  <a:lnTo>
                    <a:pt x="9079" y="88"/>
                  </a:lnTo>
                  <a:lnTo>
                    <a:pt x="8816" y="121"/>
                  </a:lnTo>
                  <a:lnTo>
                    <a:pt x="8302" y="219"/>
                  </a:lnTo>
                  <a:lnTo>
                    <a:pt x="7799" y="328"/>
                  </a:lnTo>
                  <a:lnTo>
                    <a:pt x="7307" y="471"/>
                  </a:lnTo>
                  <a:lnTo>
                    <a:pt x="6825" y="635"/>
                  </a:lnTo>
                  <a:lnTo>
                    <a:pt x="6355" y="821"/>
                  </a:lnTo>
                  <a:lnTo>
                    <a:pt x="5896" y="1028"/>
                  </a:lnTo>
                  <a:lnTo>
                    <a:pt x="5447" y="1258"/>
                  </a:lnTo>
                  <a:lnTo>
                    <a:pt x="5010" y="1510"/>
                  </a:lnTo>
                  <a:lnTo>
                    <a:pt x="4583" y="1783"/>
                  </a:lnTo>
                  <a:lnTo>
                    <a:pt x="4178" y="2068"/>
                  </a:lnTo>
                  <a:lnTo>
                    <a:pt x="3785" y="2374"/>
                  </a:lnTo>
                  <a:lnTo>
                    <a:pt x="3402" y="2702"/>
                  </a:lnTo>
                  <a:lnTo>
                    <a:pt x="3041" y="3052"/>
                  </a:lnTo>
                  <a:lnTo>
                    <a:pt x="2702" y="3413"/>
                  </a:lnTo>
                  <a:lnTo>
                    <a:pt x="2374" y="3785"/>
                  </a:lnTo>
                  <a:lnTo>
                    <a:pt x="2067" y="4179"/>
                  </a:lnTo>
                  <a:lnTo>
                    <a:pt x="1772" y="4594"/>
                  </a:lnTo>
                  <a:lnTo>
                    <a:pt x="1499" y="5010"/>
                  </a:lnTo>
                  <a:lnTo>
                    <a:pt x="1258" y="5447"/>
                  </a:lnTo>
                  <a:lnTo>
                    <a:pt x="1028" y="5896"/>
                  </a:lnTo>
                  <a:lnTo>
                    <a:pt x="809" y="6355"/>
                  </a:lnTo>
                  <a:lnTo>
                    <a:pt x="623" y="6826"/>
                  </a:lnTo>
                  <a:lnTo>
                    <a:pt x="459" y="7318"/>
                  </a:lnTo>
                  <a:lnTo>
                    <a:pt x="328" y="7810"/>
                  </a:lnTo>
                  <a:lnTo>
                    <a:pt x="208" y="8313"/>
                  </a:lnTo>
                  <a:lnTo>
                    <a:pt x="120" y="8827"/>
                  </a:lnTo>
                  <a:lnTo>
                    <a:pt x="77" y="9079"/>
                  </a:lnTo>
                  <a:lnTo>
                    <a:pt x="55" y="9341"/>
                  </a:lnTo>
                  <a:lnTo>
                    <a:pt x="22" y="9604"/>
                  </a:lnTo>
                  <a:lnTo>
                    <a:pt x="11" y="9866"/>
                  </a:lnTo>
                  <a:lnTo>
                    <a:pt x="0" y="10140"/>
                  </a:lnTo>
                  <a:lnTo>
                    <a:pt x="0" y="10402"/>
                  </a:lnTo>
                  <a:lnTo>
                    <a:pt x="0" y="10676"/>
                  </a:lnTo>
                  <a:lnTo>
                    <a:pt x="11" y="10938"/>
                  </a:lnTo>
                  <a:lnTo>
                    <a:pt x="22" y="11212"/>
                  </a:lnTo>
                  <a:lnTo>
                    <a:pt x="55" y="11474"/>
                  </a:lnTo>
                  <a:lnTo>
                    <a:pt x="77" y="11737"/>
                  </a:lnTo>
                  <a:lnTo>
                    <a:pt x="120" y="11988"/>
                  </a:lnTo>
                  <a:lnTo>
                    <a:pt x="208" y="12502"/>
                  </a:lnTo>
                  <a:lnTo>
                    <a:pt x="328" y="13006"/>
                  </a:lnTo>
                  <a:lnTo>
                    <a:pt x="459" y="13498"/>
                  </a:lnTo>
                  <a:lnTo>
                    <a:pt x="623" y="13979"/>
                  </a:lnTo>
                  <a:lnTo>
                    <a:pt x="809" y="14460"/>
                  </a:lnTo>
                  <a:lnTo>
                    <a:pt x="1028" y="14920"/>
                  </a:lnTo>
                  <a:lnTo>
                    <a:pt x="1258" y="15368"/>
                  </a:lnTo>
                  <a:lnTo>
                    <a:pt x="1499" y="15806"/>
                  </a:lnTo>
                  <a:lnTo>
                    <a:pt x="1772" y="16221"/>
                  </a:lnTo>
                  <a:lnTo>
                    <a:pt x="2067" y="16637"/>
                  </a:lnTo>
                  <a:lnTo>
                    <a:pt x="2374" y="17020"/>
                  </a:lnTo>
                  <a:lnTo>
                    <a:pt x="2702" y="17403"/>
                  </a:lnTo>
                  <a:lnTo>
                    <a:pt x="3041" y="17764"/>
                  </a:lnTo>
                  <a:lnTo>
                    <a:pt x="3402" y="18114"/>
                  </a:lnTo>
                  <a:lnTo>
                    <a:pt x="3785" y="18431"/>
                  </a:lnTo>
                  <a:lnTo>
                    <a:pt x="4178" y="18748"/>
                  </a:lnTo>
                  <a:lnTo>
                    <a:pt x="4583" y="19032"/>
                  </a:lnTo>
                  <a:lnTo>
                    <a:pt x="5010" y="19306"/>
                  </a:lnTo>
                  <a:lnTo>
                    <a:pt x="5447" y="19557"/>
                  </a:lnTo>
                  <a:lnTo>
                    <a:pt x="5896" y="19787"/>
                  </a:lnTo>
                  <a:lnTo>
                    <a:pt x="6355" y="19995"/>
                  </a:lnTo>
                  <a:lnTo>
                    <a:pt x="6825" y="20181"/>
                  </a:lnTo>
                  <a:lnTo>
                    <a:pt x="7307" y="20345"/>
                  </a:lnTo>
                  <a:lnTo>
                    <a:pt x="7799" y="20487"/>
                  </a:lnTo>
                  <a:lnTo>
                    <a:pt x="8302" y="20597"/>
                  </a:lnTo>
                  <a:lnTo>
                    <a:pt x="8816" y="20695"/>
                  </a:lnTo>
                  <a:lnTo>
                    <a:pt x="9079" y="20728"/>
                  </a:lnTo>
                  <a:lnTo>
                    <a:pt x="9341" y="20761"/>
                  </a:lnTo>
                  <a:lnTo>
                    <a:pt x="9604" y="20782"/>
                  </a:lnTo>
                  <a:lnTo>
                    <a:pt x="9866" y="20793"/>
                  </a:lnTo>
                  <a:lnTo>
                    <a:pt x="10129" y="20804"/>
                  </a:lnTo>
                  <a:lnTo>
                    <a:pt x="10402" y="20815"/>
                  </a:lnTo>
                  <a:lnTo>
                    <a:pt x="10675" y="20804"/>
                  </a:lnTo>
                  <a:lnTo>
                    <a:pt x="10938" y="20793"/>
                  </a:lnTo>
                  <a:lnTo>
                    <a:pt x="11200" y="20782"/>
                  </a:lnTo>
                  <a:lnTo>
                    <a:pt x="11463" y="20761"/>
                  </a:lnTo>
                  <a:lnTo>
                    <a:pt x="11726" y="20728"/>
                  </a:lnTo>
                  <a:lnTo>
                    <a:pt x="11988" y="20695"/>
                  </a:lnTo>
                  <a:lnTo>
                    <a:pt x="12502" y="20597"/>
                  </a:lnTo>
                  <a:lnTo>
                    <a:pt x="13005" y="20487"/>
                  </a:lnTo>
                  <a:lnTo>
                    <a:pt x="13497" y="20345"/>
                  </a:lnTo>
                  <a:lnTo>
                    <a:pt x="13979" y="20181"/>
                  </a:lnTo>
                  <a:lnTo>
                    <a:pt x="14449" y="19995"/>
                  </a:lnTo>
                  <a:lnTo>
                    <a:pt x="14908" y="19787"/>
                  </a:lnTo>
                  <a:lnTo>
                    <a:pt x="15357" y="19557"/>
                  </a:lnTo>
                  <a:lnTo>
                    <a:pt x="15794" y="19306"/>
                  </a:lnTo>
                  <a:lnTo>
                    <a:pt x="16221" y="19032"/>
                  </a:lnTo>
                  <a:lnTo>
                    <a:pt x="16626" y="18748"/>
                  </a:lnTo>
                  <a:lnTo>
                    <a:pt x="17019" y="18431"/>
                  </a:lnTo>
                  <a:lnTo>
                    <a:pt x="17402" y="18114"/>
                  </a:lnTo>
                  <a:lnTo>
                    <a:pt x="17763" y="17764"/>
                  </a:lnTo>
                  <a:lnTo>
                    <a:pt x="18102" y="17403"/>
                  </a:lnTo>
                  <a:lnTo>
                    <a:pt x="18430" y="17020"/>
                  </a:lnTo>
                  <a:lnTo>
                    <a:pt x="18737" y="16637"/>
                  </a:lnTo>
                  <a:lnTo>
                    <a:pt x="19032" y="16221"/>
                  </a:lnTo>
                  <a:lnTo>
                    <a:pt x="19295" y="15806"/>
                  </a:lnTo>
                  <a:lnTo>
                    <a:pt x="19546" y="15368"/>
                  </a:lnTo>
                  <a:lnTo>
                    <a:pt x="19776" y="14920"/>
                  </a:lnTo>
                  <a:lnTo>
                    <a:pt x="19984" y="14460"/>
                  </a:lnTo>
                  <a:lnTo>
                    <a:pt x="20170" y="13979"/>
                  </a:lnTo>
                  <a:lnTo>
                    <a:pt x="20334" y="13498"/>
                  </a:lnTo>
                  <a:lnTo>
                    <a:pt x="20476" y="13006"/>
                  </a:lnTo>
                  <a:lnTo>
                    <a:pt x="20596" y="12502"/>
                  </a:lnTo>
                  <a:lnTo>
                    <a:pt x="20684" y="11988"/>
                  </a:lnTo>
                  <a:lnTo>
                    <a:pt x="20727" y="11737"/>
                  </a:lnTo>
                  <a:lnTo>
                    <a:pt x="20749" y="11474"/>
                  </a:lnTo>
                  <a:lnTo>
                    <a:pt x="20771" y="11212"/>
                  </a:lnTo>
                  <a:lnTo>
                    <a:pt x="20793" y="10938"/>
                  </a:lnTo>
                  <a:lnTo>
                    <a:pt x="20804" y="10676"/>
                  </a:lnTo>
                  <a:lnTo>
                    <a:pt x="20804" y="10402"/>
                  </a:lnTo>
                  <a:lnTo>
                    <a:pt x="20804" y="10140"/>
                  </a:lnTo>
                  <a:lnTo>
                    <a:pt x="20793" y="9866"/>
                  </a:lnTo>
                  <a:lnTo>
                    <a:pt x="20771" y="9604"/>
                  </a:lnTo>
                  <a:lnTo>
                    <a:pt x="20749" y="9341"/>
                  </a:lnTo>
                  <a:lnTo>
                    <a:pt x="20727" y="9079"/>
                  </a:lnTo>
                  <a:lnTo>
                    <a:pt x="20684" y="8827"/>
                  </a:lnTo>
                  <a:lnTo>
                    <a:pt x="20596" y="8313"/>
                  </a:lnTo>
                  <a:lnTo>
                    <a:pt x="20476" y="7810"/>
                  </a:lnTo>
                  <a:lnTo>
                    <a:pt x="20334" y="7318"/>
                  </a:lnTo>
                  <a:lnTo>
                    <a:pt x="20170" y="6826"/>
                  </a:lnTo>
                  <a:lnTo>
                    <a:pt x="19984" y="6355"/>
                  </a:lnTo>
                  <a:lnTo>
                    <a:pt x="19776" y="5896"/>
                  </a:lnTo>
                  <a:lnTo>
                    <a:pt x="19546" y="5447"/>
                  </a:lnTo>
                  <a:lnTo>
                    <a:pt x="19295" y="5010"/>
                  </a:lnTo>
                  <a:lnTo>
                    <a:pt x="19032" y="4594"/>
                  </a:lnTo>
                  <a:lnTo>
                    <a:pt x="18737" y="4179"/>
                  </a:lnTo>
                  <a:lnTo>
                    <a:pt x="18430" y="3785"/>
                  </a:lnTo>
                  <a:lnTo>
                    <a:pt x="18102" y="3413"/>
                  </a:lnTo>
                  <a:lnTo>
                    <a:pt x="17763" y="3052"/>
                  </a:lnTo>
                  <a:lnTo>
                    <a:pt x="17402" y="2702"/>
                  </a:lnTo>
                  <a:lnTo>
                    <a:pt x="17019" y="2374"/>
                  </a:lnTo>
                  <a:lnTo>
                    <a:pt x="16626" y="2068"/>
                  </a:lnTo>
                  <a:lnTo>
                    <a:pt x="16221" y="1783"/>
                  </a:lnTo>
                  <a:lnTo>
                    <a:pt x="15794" y="1510"/>
                  </a:lnTo>
                  <a:lnTo>
                    <a:pt x="15357" y="1258"/>
                  </a:lnTo>
                  <a:lnTo>
                    <a:pt x="14908" y="1028"/>
                  </a:lnTo>
                  <a:lnTo>
                    <a:pt x="14449" y="821"/>
                  </a:lnTo>
                  <a:lnTo>
                    <a:pt x="13979" y="635"/>
                  </a:lnTo>
                  <a:lnTo>
                    <a:pt x="13497" y="471"/>
                  </a:lnTo>
                  <a:lnTo>
                    <a:pt x="13005" y="328"/>
                  </a:lnTo>
                  <a:lnTo>
                    <a:pt x="12502" y="219"/>
                  </a:lnTo>
                  <a:lnTo>
                    <a:pt x="11988" y="121"/>
                  </a:lnTo>
                  <a:lnTo>
                    <a:pt x="11726" y="88"/>
                  </a:lnTo>
                  <a:lnTo>
                    <a:pt x="11463" y="55"/>
                  </a:lnTo>
                  <a:lnTo>
                    <a:pt x="11200" y="33"/>
                  </a:lnTo>
                  <a:lnTo>
                    <a:pt x="10938" y="11"/>
                  </a:lnTo>
                  <a:lnTo>
                    <a:pt x="10675" y="0"/>
                  </a:lnTo>
                  <a:close/>
                </a:path>
              </a:pathLst>
            </a:custGeom>
            <a:solidFill>
              <a:srgbClr val="FFFFFF">
                <a:alpha val="66480"/>
              </a:srgbClr>
            </a:solidFill>
            <a:ln>
              <a:noFill/>
            </a:ln>
          </p:spPr>
          <p:txBody>
            <a:bodyPr spcFirstLastPara="1" wrap="square" lIns="91432" tIns="91432" rIns="91432" bIns="91432" anchor="ctr" anchorCtr="0">
              <a:noAutofit/>
            </a:bodyPr>
            <a:lstStyle/>
            <a:p>
              <a:endParaRPr/>
            </a:p>
          </p:txBody>
        </p:sp>
        <p:sp>
          <p:nvSpPr>
            <p:cNvPr id="231" name="Google Shape;1014;p25">
              <a:extLst>
                <a:ext uri="{FF2B5EF4-FFF2-40B4-BE49-F238E27FC236}">
                  <a16:creationId xmlns:a16="http://schemas.microsoft.com/office/drawing/2014/main" id="{D2D72DCE-555B-CAAC-EAB4-31C9FAD8B417}"/>
                </a:ext>
              </a:extLst>
            </p:cNvPr>
            <p:cNvSpPr/>
            <p:nvPr/>
          </p:nvSpPr>
          <p:spPr>
            <a:xfrm>
              <a:off x="14678336" y="4022997"/>
              <a:ext cx="127216" cy="146744"/>
            </a:xfrm>
            <a:custGeom>
              <a:avLst/>
              <a:gdLst/>
              <a:ahLst/>
              <a:cxnLst/>
              <a:rect l="l" t="t" r="r" b="b"/>
              <a:pathLst>
                <a:path w="5700" h="6575" fill="none" extrusionOk="0">
                  <a:moveTo>
                    <a:pt x="1" y="6575"/>
                  </a:moveTo>
                  <a:lnTo>
                    <a:pt x="1" y="3282"/>
                  </a:lnTo>
                  <a:lnTo>
                    <a:pt x="1" y="1"/>
                  </a:lnTo>
                  <a:lnTo>
                    <a:pt x="2845" y="1642"/>
                  </a:lnTo>
                  <a:lnTo>
                    <a:pt x="5700" y="3282"/>
                  </a:lnTo>
                  <a:lnTo>
                    <a:pt x="2845" y="4934"/>
                  </a:lnTo>
                  <a:lnTo>
                    <a:pt x="1" y="6575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32" tIns="91432" rIns="91432" bIns="91432" anchor="ctr" anchorCtr="0">
              <a:noAutofit/>
            </a:bodyPr>
            <a:lstStyle/>
            <a:p>
              <a:endParaRPr/>
            </a:p>
          </p:txBody>
        </p:sp>
        <p:sp>
          <p:nvSpPr>
            <p:cNvPr id="232" name="Google Shape;1015;p25">
              <a:extLst>
                <a:ext uri="{FF2B5EF4-FFF2-40B4-BE49-F238E27FC236}">
                  <a16:creationId xmlns:a16="http://schemas.microsoft.com/office/drawing/2014/main" id="{BD817F7D-D8FB-E25F-F888-B393F3825A55}"/>
                </a:ext>
              </a:extLst>
            </p:cNvPr>
            <p:cNvSpPr/>
            <p:nvPr/>
          </p:nvSpPr>
          <p:spPr>
            <a:xfrm>
              <a:off x="14493070" y="3864090"/>
              <a:ext cx="464313" cy="464581"/>
            </a:xfrm>
            <a:custGeom>
              <a:avLst/>
              <a:gdLst/>
              <a:ahLst/>
              <a:cxnLst/>
              <a:rect l="l" t="t" r="r" b="b"/>
              <a:pathLst>
                <a:path w="20804" h="20816" fill="none" extrusionOk="0">
                  <a:moveTo>
                    <a:pt x="10402" y="0"/>
                  </a:moveTo>
                  <a:lnTo>
                    <a:pt x="10402" y="0"/>
                  </a:lnTo>
                  <a:lnTo>
                    <a:pt x="10129" y="0"/>
                  </a:lnTo>
                  <a:lnTo>
                    <a:pt x="9866" y="11"/>
                  </a:lnTo>
                  <a:lnTo>
                    <a:pt x="9604" y="33"/>
                  </a:lnTo>
                  <a:lnTo>
                    <a:pt x="9341" y="55"/>
                  </a:lnTo>
                  <a:lnTo>
                    <a:pt x="9079" y="88"/>
                  </a:lnTo>
                  <a:lnTo>
                    <a:pt x="8816" y="121"/>
                  </a:lnTo>
                  <a:lnTo>
                    <a:pt x="8302" y="219"/>
                  </a:lnTo>
                  <a:lnTo>
                    <a:pt x="7799" y="328"/>
                  </a:lnTo>
                  <a:lnTo>
                    <a:pt x="7307" y="471"/>
                  </a:lnTo>
                  <a:lnTo>
                    <a:pt x="6825" y="635"/>
                  </a:lnTo>
                  <a:lnTo>
                    <a:pt x="6355" y="821"/>
                  </a:lnTo>
                  <a:lnTo>
                    <a:pt x="5896" y="1028"/>
                  </a:lnTo>
                  <a:lnTo>
                    <a:pt x="5447" y="1258"/>
                  </a:lnTo>
                  <a:lnTo>
                    <a:pt x="5010" y="1510"/>
                  </a:lnTo>
                  <a:lnTo>
                    <a:pt x="4583" y="1783"/>
                  </a:lnTo>
                  <a:lnTo>
                    <a:pt x="4178" y="2068"/>
                  </a:lnTo>
                  <a:lnTo>
                    <a:pt x="3785" y="2374"/>
                  </a:lnTo>
                  <a:lnTo>
                    <a:pt x="3402" y="2702"/>
                  </a:lnTo>
                  <a:lnTo>
                    <a:pt x="3041" y="3052"/>
                  </a:lnTo>
                  <a:lnTo>
                    <a:pt x="2702" y="3413"/>
                  </a:lnTo>
                  <a:lnTo>
                    <a:pt x="2374" y="3785"/>
                  </a:lnTo>
                  <a:lnTo>
                    <a:pt x="2067" y="4179"/>
                  </a:lnTo>
                  <a:lnTo>
                    <a:pt x="1772" y="4594"/>
                  </a:lnTo>
                  <a:lnTo>
                    <a:pt x="1499" y="5010"/>
                  </a:lnTo>
                  <a:lnTo>
                    <a:pt x="1258" y="5447"/>
                  </a:lnTo>
                  <a:lnTo>
                    <a:pt x="1028" y="5896"/>
                  </a:lnTo>
                  <a:lnTo>
                    <a:pt x="809" y="6355"/>
                  </a:lnTo>
                  <a:lnTo>
                    <a:pt x="623" y="6826"/>
                  </a:lnTo>
                  <a:lnTo>
                    <a:pt x="459" y="7318"/>
                  </a:lnTo>
                  <a:lnTo>
                    <a:pt x="328" y="7810"/>
                  </a:lnTo>
                  <a:lnTo>
                    <a:pt x="208" y="8313"/>
                  </a:lnTo>
                  <a:lnTo>
                    <a:pt x="120" y="8827"/>
                  </a:lnTo>
                  <a:lnTo>
                    <a:pt x="77" y="9079"/>
                  </a:lnTo>
                  <a:lnTo>
                    <a:pt x="55" y="9341"/>
                  </a:lnTo>
                  <a:lnTo>
                    <a:pt x="22" y="9604"/>
                  </a:lnTo>
                  <a:lnTo>
                    <a:pt x="11" y="9866"/>
                  </a:lnTo>
                  <a:lnTo>
                    <a:pt x="0" y="10140"/>
                  </a:lnTo>
                  <a:lnTo>
                    <a:pt x="0" y="10402"/>
                  </a:lnTo>
                  <a:lnTo>
                    <a:pt x="0" y="10402"/>
                  </a:lnTo>
                  <a:lnTo>
                    <a:pt x="0" y="10676"/>
                  </a:lnTo>
                  <a:lnTo>
                    <a:pt x="11" y="10938"/>
                  </a:lnTo>
                  <a:lnTo>
                    <a:pt x="22" y="11212"/>
                  </a:lnTo>
                  <a:lnTo>
                    <a:pt x="55" y="11474"/>
                  </a:lnTo>
                  <a:lnTo>
                    <a:pt x="77" y="11737"/>
                  </a:lnTo>
                  <a:lnTo>
                    <a:pt x="120" y="11988"/>
                  </a:lnTo>
                  <a:lnTo>
                    <a:pt x="208" y="12502"/>
                  </a:lnTo>
                  <a:lnTo>
                    <a:pt x="328" y="13006"/>
                  </a:lnTo>
                  <a:lnTo>
                    <a:pt x="459" y="13498"/>
                  </a:lnTo>
                  <a:lnTo>
                    <a:pt x="623" y="13979"/>
                  </a:lnTo>
                  <a:lnTo>
                    <a:pt x="809" y="14460"/>
                  </a:lnTo>
                  <a:lnTo>
                    <a:pt x="1028" y="14920"/>
                  </a:lnTo>
                  <a:lnTo>
                    <a:pt x="1258" y="15368"/>
                  </a:lnTo>
                  <a:lnTo>
                    <a:pt x="1499" y="15806"/>
                  </a:lnTo>
                  <a:lnTo>
                    <a:pt x="1772" y="16221"/>
                  </a:lnTo>
                  <a:lnTo>
                    <a:pt x="2067" y="16637"/>
                  </a:lnTo>
                  <a:lnTo>
                    <a:pt x="2374" y="17020"/>
                  </a:lnTo>
                  <a:lnTo>
                    <a:pt x="2702" y="17403"/>
                  </a:lnTo>
                  <a:lnTo>
                    <a:pt x="3041" y="17764"/>
                  </a:lnTo>
                  <a:lnTo>
                    <a:pt x="3402" y="18114"/>
                  </a:lnTo>
                  <a:lnTo>
                    <a:pt x="3785" y="18431"/>
                  </a:lnTo>
                  <a:lnTo>
                    <a:pt x="4178" y="18748"/>
                  </a:lnTo>
                  <a:lnTo>
                    <a:pt x="4583" y="19032"/>
                  </a:lnTo>
                  <a:lnTo>
                    <a:pt x="5010" y="19306"/>
                  </a:lnTo>
                  <a:lnTo>
                    <a:pt x="5447" y="19557"/>
                  </a:lnTo>
                  <a:lnTo>
                    <a:pt x="5896" y="19787"/>
                  </a:lnTo>
                  <a:lnTo>
                    <a:pt x="6355" y="19995"/>
                  </a:lnTo>
                  <a:lnTo>
                    <a:pt x="6825" y="20181"/>
                  </a:lnTo>
                  <a:lnTo>
                    <a:pt x="7307" y="20345"/>
                  </a:lnTo>
                  <a:lnTo>
                    <a:pt x="7799" y="20487"/>
                  </a:lnTo>
                  <a:lnTo>
                    <a:pt x="8302" y="20597"/>
                  </a:lnTo>
                  <a:lnTo>
                    <a:pt x="8816" y="20695"/>
                  </a:lnTo>
                  <a:lnTo>
                    <a:pt x="9079" y="20728"/>
                  </a:lnTo>
                  <a:lnTo>
                    <a:pt x="9341" y="20761"/>
                  </a:lnTo>
                  <a:lnTo>
                    <a:pt x="9604" y="20782"/>
                  </a:lnTo>
                  <a:lnTo>
                    <a:pt x="9866" y="20793"/>
                  </a:lnTo>
                  <a:lnTo>
                    <a:pt x="10129" y="20804"/>
                  </a:lnTo>
                  <a:lnTo>
                    <a:pt x="10402" y="20815"/>
                  </a:lnTo>
                  <a:lnTo>
                    <a:pt x="10402" y="20815"/>
                  </a:lnTo>
                  <a:lnTo>
                    <a:pt x="10675" y="20804"/>
                  </a:lnTo>
                  <a:lnTo>
                    <a:pt x="10938" y="20793"/>
                  </a:lnTo>
                  <a:lnTo>
                    <a:pt x="11200" y="20782"/>
                  </a:lnTo>
                  <a:lnTo>
                    <a:pt x="11463" y="20761"/>
                  </a:lnTo>
                  <a:lnTo>
                    <a:pt x="11726" y="20728"/>
                  </a:lnTo>
                  <a:lnTo>
                    <a:pt x="11988" y="20695"/>
                  </a:lnTo>
                  <a:lnTo>
                    <a:pt x="12502" y="20597"/>
                  </a:lnTo>
                  <a:lnTo>
                    <a:pt x="13005" y="20487"/>
                  </a:lnTo>
                  <a:lnTo>
                    <a:pt x="13497" y="20345"/>
                  </a:lnTo>
                  <a:lnTo>
                    <a:pt x="13979" y="20181"/>
                  </a:lnTo>
                  <a:lnTo>
                    <a:pt x="14449" y="19995"/>
                  </a:lnTo>
                  <a:lnTo>
                    <a:pt x="14908" y="19787"/>
                  </a:lnTo>
                  <a:lnTo>
                    <a:pt x="15357" y="19557"/>
                  </a:lnTo>
                  <a:lnTo>
                    <a:pt x="15794" y="19306"/>
                  </a:lnTo>
                  <a:lnTo>
                    <a:pt x="16221" y="19032"/>
                  </a:lnTo>
                  <a:lnTo>
                    <a:pt x="16626" y="18748"/>
                  </a:lnTo>
                  <a:lnTo>
                    <a:pt x="17019" y="18431"/>
                  </a:lnTo>
                  <a:lnTo>
                    <a:pt x="17402" y="18114"/>
                  </a:lnTo>
                  <a:lnTo>
                    <a:pt x="17763" y="17764"/>
                  </a:lnTo>
                  <a:lnTo>
                    <a:pt x="18102" y="17403"/>
                  </a:lnTo>
                  <a:lnTo>
                    <a:pt x="18430" y="17020"/>
                  </a:lnTo>
                  <a:lnTo>
                    <a:pt x="18737" y="16637"/>
                  </a:lnTo>
                  <a:lnTo>
                    <a:pt x="19032" y="16221"/>
                  </a:lnTo>
                  <a:lnTo>
                    <a:pt x="19295" y="15806"/>
                  </a:lnTo>
                  <a:lnTo>
                    <a:pt x="19546" y="15368"/>
                  </a:lnTo>
                  <a:lnTo>
                    <a:pt x="19776" y="14920"/>
                  </a:lnTo>
                  <a:lnTo>
                    <a:pt x="19984" y="14460"/>
                  </a:lnTo>
                  <a:lnTo>
                    <a:pt x="20170" y="13979"/>
                  </a:lnTo>
                  <a:lnTo>
                    <a:pt x="20334" y="13498"/>
                  </a:lnTo>
                  <a:lnTo>
                    <a:pt x="20476" y="13006"/>
                  </a:lnTo>
                  <a:lnTo>
                    <a:pt x="20596" y="12502"/>
                  </a:lnTo>
                  <a:lnTo>
                    <a:pt x="20684" y="11988"/>
                  </a:lnTo>
                  <a:lnTo>
                    <a:pt x="20727" y="11737"/>
                  </a:lnTo>
                  <a:lnTo>
                    <a:pt x="20749" y="11474"/>
                  </a:lnTo>
                  <a:lnTo>
                    <a:pt x="20771" y="11212"/>
                  </a:lnTo>
                  <a:lnTo>
                    <a:pt x="20793" y="10938"/>
                  </a:lnTo>
                  <a:lnTo>
                    <a:pt x="20804" y="10676"/>
                  </a:lnTo>
                  <a:lnTo>
                    <a:pt x="20804" y="10402"/>
                  </a:lnTo>
                  <a:lnTo>
                    <a:pt x="20804" y="10402"/>
                  </a:lnTo>
                  <a:lnTo>
                    <a:pt x="20804" y="10140"/>
                  </a:lnTo>
                  <a:lnTo>
                    <a:pt x="20793" y="9866"/>
                  </a:lnTo>
                  <a:lnTo>
                    <a:pt x="20771" y="9604"/>
                  </a:lnTo>
                  <a:lnTo>
                    <a:pt x="20749" y="9341"/>
                  </a:lnTo>
                  <a:lnTo>
                    <a:pt x="20727" y="9079"/>
                  </a:lnTo>
                  <a:lnTo>
                    <a:pt x="20684" y="8827"/>
                  </a:lnTo>
                  <a:lnTo>
                    <a:pt x="20596" y="8313"/>
                  </a:lnTo>
                  <a:lnTo>
                    <a:pt x="20476" y="7810"/>
                  </a:lnTo>
                  <a:lnTo>
                    <a:pt x="20334" y="7318"/>
                  </a:lnTo>
                  <a:lnTo>
                    <a:pt x="20170" y="6826"/>
                  </a:lnTo>
                  <a:lnTo>
                    <a:pt x="19984" y="6355"/>
                  </a:lnTo>
                  <a:lnTo>
                    <a:pt x="19776" y="5896"/>
                  </a:lnTo>
                  <a:lnTo>
                    <a:pt x="19546" y="5447"/>
                  </a:lnTo>
                  <a:lnTo>
                    <a:pt x="19295" y="5010"/>
                  </a:lnTo>
                  <a:lnTo>
                    <a:pt x="19032" y="4594"/>
                  </a:lnTo>
                  <a:lnTo>
                    <a:pt x="18737" y="4179"/>
                  </a:lnTo>
                  <a:lnTo>
                    <a:pt x="18430" y="3785"/>
                  </a:lnTo>
                  <a:lnTo>
                    <a:pt x="18102" y="3413"/>
                  </a:lnTo>
                  <a:lnTo>
                    <a:pt x="17763" y="3052"/>
                  </a:lnTo>
                  <a:lnTo>
                    <a:pt x="17402" y="2702"/>
                  </a:lnTo>
                  <a:lnTo>
                    <a:pt x="17019" y="2374"/>
                  </a:lnTo>
                  <a:lnTo>
                    <a:pt x="16626" y="2068"/>
                  </a:lnTo>
                  <a:lnTo>
                    <a:pt x="16221" y="1783"/>
                  </a:lnTo>
                  <a:lnTo>
                    <a:pt x="15794" y="1510"/>
                  </a:lnTo>
                  <a:lnTo>
                    <a:pt x="15357" y="1258"/>
                  </a:lnTo>
                  <a:lnTo>
                    <a:pt x="14908" y="1028"/>
                  </a:lnTo>
                  <a:lnTo>
                    <a:pt x="14449" y="821"/>
                  </a:lnTo>
                  <a:lnTo>
                    <a:pt x="13979" y="635"/>
                  </a:lnTo>
                  <a:lnTo>
                    <a:pt x="13497" y="471"/>
                  </a:lnTo>
                  <a:lnTo>
                    <a:pt x="13005" y="328"/>
                  </a:lnTo>
                  <a:lnTo>
                    <a:pt x="12502" y="219"/>
                  </a:lnTo>
                  <a:lnTo>
                    <a:pt x="11988" y="121"/>
                  </a:lnTo>
                  <a:lnTo>
                    <a:pt x="11726" y="88"/>
                  </a:lnTo>
                  <a:lnTo>
                    <a:pt x="11463" y="55"/>
                  </a:lnTo>
                  <a:lnTo>
                    <a:pt x="11200" y="33"/>
                  </a:lnTo>
                  <a:lnTo>
                    <a:pt x="10938" y="11"/>
                  </a:lnTo>
                  <a:lnTo>
                    <a:pt x="10675" y="0"/>
                  </a:lnTo>
                  <a:lnTo>
                    <a:pt x="10402" y="0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32" tIns="91432" rIns="91432" bIns="91432" anchor="ctr" anchorCtr="0">
              <a:noAutofit/>
            </a:bodyPr>
            <a:lstStyle/>
            <a:p>
              <a:endParaRPr/>
            </a:p>
          </p:txBody>
        </p:sp>
        <p:sp>
          <p:nvSpPr>
            <p:cNvPr id="233" name="Google Shape;1016;p25">
              <a:extLst>
                <a:ext uri="{FF2B5EF4-FFF2-40B4-BE49-F238E27FC236}">
                  <a16:creationId xmlns:a16="http://schemas.microsoft.com/office/drawing/2014/main" id="{605F3CAB-14B8-9905-F180-17D1153727B7}"/>
                </a:ext>
              </a:extLst>
            </p:cNvPr>
            <p:cNvSpPr/>
            <p:nvPr/>
          </p:nvSpPr>
          <p:spPr>
            <a:xfrm>
              <a:off x="14678336" y="4022997"/>
              <a:ext cx="127216" cy="146744"/>
            </a:xfrm>
            <a:custGeom>
              <a:avLst/>
              <a:gdLst/>
              <a:ahLst/>
              <a:cxnLst/>
              <a:rect l="l" t="t" r="r" b="b"/>
              <a:pathLst>
                <a:path w="5700" h="6575" extrusionOk="0">
                  <a:moveTo>
                    <a:pt x="1" y="1"/>
                  </a:moveTo>
                  <a:lnTo>
                    <a:pt x="1" y="3282"/>
                  </a:lnTo>
                  <a:lnTo>
                    <a:pt x="1" y="6575"/>
                  </a:lnTo>
                  <a:lnTo>
                    <a:pt x="2845" y="4934"/>
                  </a:lnTo>
                  <a:lnTo>
                    <a:pt x="5700" y="3282"/>
                  </a:lnTo>
                  <a:lnTo>
                    <a:pt x="2845" y="1642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32" tIns="91432" rIns="91432" bIns="91432" anchor="ctr" anchorCtr="0">
              <a:noAutofit/>
            </a:bodyPr>
            <a:lstStyle/>
            <a:p>
              <a:endParaRPr/>
            </a:p>
          </p:txBody>
        </p:sp>
        <p:sp>
          <p:nvSpPr>
            <p:cNvPr id="234" name="Google Shape;1017;p25">
              <a:extLst>
                <a:ext uri="{FF2B5EF4-FFF2-40B4-BE49-F238E27FC236}">
                  <a16:creationId xmlns:a16="http://schemas.microsoft.com/office/drawing/2014/main" id="{F42B0A3C-0102-0546-E1E8-11373E258E94}"/>
                </a:ext>
              </a:extLst>
            </p:cNvPr>
            <p:cNvSpPr/>
            <p:nvPr/>
          </p:nvSpPr>
          <p:spPr>
            <a:xfrm>
              <a:off x="14678336" y="4022997"/>
              <a:ext cx="127216" cy="146744"/>
            </a:xfrm>
            <a:custGeom>
              <a:avLst/>
              <a:gdLst/>
              <a:ahLst/>
              <a:cxnLst/>
              <a:rect l="l" t="t" r="r" b="b"/>
              <a:pathLst>
                <a:path w="5700" h="6575" fill="none" extrusionOk="0">
                  <a:moveTo>
                    <a:pt x="1" y="1"/>
                  </a:moveTo>
                  <a:lnTo>
                    <a:pt x="1" y="3282"/>
                  </a:lnTo>
                  <a:lnTo>
                    <a:pt x="1" y="6575"/>
                  </a:lnTo>
                  <a:lnTo>
                    <a:pt x="2845" y="4934"/>
                  </a:lnTo>
                  <a:lnTo>
                    <a:pt x="5700" y="3282"/>
                  </a:lnTo>
                  <a:lnTo>
                    <a:pt x="2845" y="1642"/>
                  </a:lnTo>
                  <a:lnTo>
                    <a:pt x="1" y="1"/>
                  </a:lnTo>
                </a:path>
              </a:pathLst>
            </a:custGeom>
            <a:noFill/>
            <a:ln>
              <a:noFill/>
            </a:ln>
          </p:spPr>
          <p:txBody>
            <a:bodyPr spcFirstLastPara="1" wrap="square" lIns="91432" tIns="91432" rIns="91432" bIns="91432" anchor="ctr" anchorCtr="0">
              <a:noAutofit/>
            </a:bodyPr>
            <a:lstStyle/>
            <a:p>
              <a:endParaRPr/>
            </a:p>
          </p:txBody>
        </p:sp>
      </p:grpSp>
      <p:sp>
        <p:nvSpPr>
          <p:cNvPr id="235" name="TextBox 234">
            <a:extLst>
              <a:ext uri="{FF2B5EF4-FFF2-40B4-BE49-F238E27FC236}">
                <a16:creationId xmlns:a16="http://schemas.microsoft.com/office/drawing/2014/main" id="{DED81CBD-0E8C-7D22-81CB-431B99BC519C}"/>
              </a:ext>
            </a:extLst>
          </p:cNvPr>
          <p:cNvSpPr txBox="1"/>
          <p:nvPr/>
        </p:nvSpPr>
        <p:spPr>
          <a:xfrm>
            <a:off x="8177405" y="5202270"/>
            <a:ext cx="3621472" cy="461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Досмотрел видео</a:t>
            </a:r>
          </a:p>
        </p:txBody>
      </p:sp>
      <p:pic>
        <p:nvPicPr>
          <p:cNvPr id="236" name="Рисунок 235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B2589CB0-90CF-1643-BA31-42EDED625E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0602" y="6677877"/>
            <a:ext cx="2971800" cy="2139696"/>
          </a:xfrm>
          <a:prstGeom prst="rect">
            <a:avLst/>
          </a:prstGeom>
        </p:spPr>
      </p:pic>
      <p:sp>
        <p:nvSpPr>
          <p:cNvPr id="237" name="TextBox 236">
            <a:extLst>
              <a:ext uri="{FF2B5EF4-FFF2-40B4-BE49-F238E27FC236}">
                <a16:creationId xmlns:a16="http://schemas.microsoft.com/office/drawing/2014/main" id="{6B9C67B9-B742-323D-3F7A-0B3F8BC16DF2}"/>
              </a:ext>
            </a:extLst>
          </p:cNvPr>
          <p:cNvSpPr txBox="1"/>
          <p:nvPr/>
        </p:nvSpPr>
        <p:spPr>
          <a:xfrm>
            <a:off x="11985559" y="6353826"/>
            <a:ext cx="3621472" cy="461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Посетил сайт</a:t>
            </a:r>
          </a:p>
        </p:txBody>
      </p:sp>
      <p:pic>
        <p:nvPicPr>
          <p:cNvPr id="239" name="Рисунок 238" descr="Изображение выглядит как снимок экрана&#10;&#10;Автоматически созданное описание">
            <a:extLst>
              <a:ext uri="{FF2B5EF4-FFF2-40B4-BE49-F238E27FC236}">
                <a16:creationId xmlns:a16="http://schemas.microsoft.com/office/drawing/2014/main" id="{9468EBBC-F46C-06C6-D31C-6B7033CA93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4869" y="7593909"/>
            <a:ext cx="2971800" cy="2139696"/>
          </a:xfrm>
          <a:prstGeom prst="rect">
            <a:avLst/>
          </a:prstGeom>
        </p:spPr>
      </p:pic>
      <p:sp>
        <p:nvSpPr>
          <p:cNvPr id="240" name="TextBox 239">
            <a:extLst>
              <a:ext uri="{FF2B5EF4-FFF2-40B4-BE49-F238E27FC236}">
                <a16:creationId xmlns:a16="http://schemas.microsoft.com/office/drawing/2014/main" id="{27935173-8602-13A5-ACE2-95E6AF8F37E7}"/>
              </a:ext>
            </a:extLst>
          </p:cNvPr>
          <p:cNvSpPr txBox="1"/>
          <p:nvPr/>
        </p:nvSpPr>
        <p:spPr>
          <a:xfrm>
            <a:off x="15771217" y="6863976"/>
            <a:ext cx="36214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Совершил действие</a:t>
            </a:r>
            <a:b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</a:b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(покупка, заявка и т.д.)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6BCF12D-E347-C719-64DA-96DE30F279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945305" y="8464534"/>
            <a:ext cx="1904416" cy="1904416"/>
          </a:xfrm>
          <a:prstGeom prst="rect">
            <a:avLst/>
          </a:prstGeom>
        </p:spPr>
      </p:pic>
      <p:sp>
        <p:nvSpPr>
          <p:cNvPr id="51" name="object 20">
            <a:extLst>
              <a:ext uri="{FF2B5EF4-FFF2-40B4-BE49-F238E27FC236}">
                <a16:creationId xmlns:a16="http://schemas.microsoft.com/office/drawing/2014/main" id="{27CCCAAF-DEE1-B52B-E1BD-428783DB19C7}"/>
              </a:ext>
            </a:extLst>
          </p:cNvPr>
          <p:cNvSpPr txBox="1"/>
          <p:nvPr/>
        </p:nvSpPr>
        <p:spPr>
          <a:xfrm>
            <a:off x="801062" y="614511"/>
            <a:ext cx="16381137" cy="874026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pPr marL="12701" marR="5081">
              <a:spcBef>
                <a:spcPts val="95"/>
              </a:spcBef>
            </a:pPr>
            <a:r>
              <a:rPr lang="ru-RU" sz="5601" b="1" spc="-150" dirty="0">
                <a:latin typeface="Proxima Nova" panose="02000506030000020004" pitchFamily="2" charset="0"/>
                <a:cs typeface="Arial"/>
              </a:rPr>
              <a:t>Как </a:t>
            </a:r>
            <a:r>
              <a:rPr lang="en-US" sz="5601" b="1" spc="-150" dirty="0">
                <a:latin typeface="Proxima Nova" panose="02000506030000020004" pitchFamily="2" charset="0"/>
                <a:cs typeface="Arial"/>
              </a:rPr>
              <a:t>DSP </a:t>
            </a:r>
            <a:r>
              <a:rPr lang="ru-RU" sz="5601" b="1" spc="-150" dirty="0">
                <a:latin typeface="Proxima Nova" panose="02000506030000020004" pitchFamily="2" charset="0"/>
                <a:cs typeface="Arial"/>
              </a:rPr>
              <a:t>собирает сегменты</a:t>
            </a:r>
            <a:endParaRPr lang="en-US" sz="5601" b="1" spc="-150" dirty="0">
              <a:latin typeface="Proxima Nova" panose="02000506030000020004" pitchFamily="2" charset="0"/>
              <a:cs typeface="Arial"/>
            </a:endParaRPr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4882709A-0C66-73AC-52B1-5C6094DD70D1}"/>
              </a:ext>
            </a:extLst>
          </p:cNvPr>
          <p:cNvCxnSpPr>
            <a:cxnSpLocks/>
          </p:cNvCxnSpPr>
          <p:nvPr/>
        </p:nvCxnSpPr>
        <p:spPr>
          <a:xfrm>
            <a:off x="801062" y="1795118"/>
            <a:ext cx="1720259" cy="0"/>
          </a:xfrm>
          <a:prstGeom prst="line">
            <a:avLst/>
          </a:prstGeom>
          <a:ln w="88900">
            <a:solidFill>
              <a:srgbClr val="05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636CD991-06C8-990C-E265-2F46509F2D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335023" y="662838"/>
            <a:ext cx="786337" cy="87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776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957D846-A4E0-784F-87BD-BCC130C64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2204" y="1768962"/>
            <a:ext cx="15012586" cy="10008390"/>
          </a:xfrm>
          <a:prstGeom prst="rect">
            <a:avLst/>
          </a:prstGeom>
        </p:spPr>
      </p:pic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BB500060-4BDB-8E42-8326-667E4A6EA40C}"/>
              </a:ext>
            </a:extLst>
          </p:cNvPr>
          <p:cNvCxnSpPr>
            <a:cxnSpLocks/>
          </p:cNvCxnSpPr>
          <p:nvPr/>
        </p:nvCxnSpPr>
        <p:spPr>
          <a:xfrm>
            <a:off x="9180974" y="6340621"/>
            <a:ext cx="4038919" cy="0"/>
          </a:xfrm>
          <a:prstGeom prst="line">
            <a:avLst/>
          </a:prstGeom>
          <a:ln w="19050">
            <a:solidFill>
              <a:srgbClr val="00AE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37503E17-FEA2-F94E-801E-67F79D901F7E}"/>
              </a:ext>
            </a:extLst>
          </p:cNvPr>
          <p:cNvCxnSpPr>
            <a:cxnSpLocks/>
          </p:cNvCxnSpPr>
          <p:nvPr/>
        </p:nvCxnSpPr>
        <p:spPr>
          <a:xfrm>
            <a:off x="8600327" y="7411729"/>
            <a:ext cx="4619566" cy="1263267"/>
          </a:xfrm>
          <a:prstGeom prst="line">
            <a:avLst/>
          </a:prstGeom>
          <a:ln w="19050">
            <a:solidFill>
              <a:srgbClr val="00AE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Скругленный прямоугольник 44">
            <a:extLst>
              <a:ext uri="{FF2B5EF4-FFF2-40B4-BE49-F238E27FC236}">
                <a16:creationId xmlns:a16="http://schemas.microsoft.com/office/drawing/2014/main" id="{375F7F00-8DC2-6246-BDBC-E48B49C2F6DF}"/>
              </a:ext>
            </a:extLst>
          </p:cNvPr>
          <p:cNvSpPr/>
          <p:nvPr/>
        </p:nvSpPr>
        <p:spPr>
          <a:xfrm>
            <a:off x="13223772" y="5067216"/>
            <a:ext cx="5546715" cy="2002093"/>
          </a:xfrm>
          <a:prstGeom prst="roundRect">
            <a:avLst>
              <a:gd name="adj" fmla="val 4815"/>
            </a:avLst>
          </a:prstGeom>
          <a:solidFill>
            <a:schemeClr val="bg1"/>
          </a:solidFill>
          <a:ln>
            <a:noFill/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6" name="Скругленный прямоугольник 45">
            <a:extLst>
              <a:ext uri="{FF2B5EF4-FFF2-40B4-BE49-F238E27FC236}">
                <a16:creationId xmlns:a16="http://schemas.microsoft.com/office/drawing/2014/main" id="{619CF294-60E7-DE47-A2D8-07854BA1093C}"/>
              </a:ext>
            </a:extLst>
          </p:cNvPr>
          <p:cNvSpPr/>
          <p:nvPr/>
        </p:nvSpPr>
        <p:spPr>
          <a:xfrm>
            <a:off x="13219893" y="2690804"/>
            <a:ext cx="5546715" cy="2133768"/>
          </a:xfrm>
          <a:prstGeom prst="roundRect">
            <a:avLst>
              <a:gd name="adj" fmla="val 4815"/>
            </a:avLst>
          </a:prstGeom>
          <a:solidFill>
            <a:schemeClr val="bg1"/>
          </a:solidFill>
          <a:ln>
            <a:noFill/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BF16CCA-0816-254D-A32C-5528432C9DE5}"/>
              </a:ext>
            </a:extLst>
          </p:cNvPr>
          <p:cNvSpPr/>
          <p:nvPr/>
        </p:nvSpPr>
        <p:spPr>
          <a:xfrm>
            <a:off x="13541814" y="2867414"/>
            <a:ext cx="3657889" cy="55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rgbClr val="00AEFF"/>
                </a:solidFill>
                <a:latin typeface="Proxima Nova" panose="02000506030000020004" pitchFamily="2" charset="0"/>
              </a:rPr>
              <a:t>Узнаваемость</a:t>
            </a:r>
            <a:endParaRPr lang="en-US" sz="3000" b="1" dirty="0">
              <a:solidFill>
                <a:srgbClr val="00AEFF"/>
              </a:solidFill>
              <a:latin typeface="Proxima Nova" panose="02000506030000020004" pitchFamily="2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E80AF50-1301-0145-8CB4-4C2BA26B37A4}"/>
              </a:ext>
            </a:extLst>
          </p:cNvPr>
          <p:cNvSpPr/>
          <p:nvPr/>
        </p:nvSpPr>
        <p:spPr>
          <a:xfrm>
            <a:off x="13453114" y="5238857"/>
            <a:ext cx="3429271" cy="55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rgbClr val="00AEFF"/>
                </a:solidFill>
                <a:latin typeface="Proxima Nova" panose="02000506030000020004" pitchFamily="2" charset="0"/>
              </a:rPr>
              <a:t>Вовлеченность</a:t>
            </a:r>
            <a:endParaRPr lang="en-US" sz="3000" b="1" dirty="0">
              <a:solidFill>
                <a:srgbClr val="00AEFF"/>
              </a:solidFill>
              <a:latin typeface="Proxima Nova" panose="02000506030000020004" pitchFamily="2" charset="0"/>
            </a:endParaRP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E2B95069-CFA7-1840-B37D-9CDB3F79B94E}"/>
              </a:ext>
            </a:extLst>
          </p:cNvPr>
          <p:cNvSpPr/>
          <p:nvPr/>
        </p:nvSpPr>
        <p:spPr>
          <a:xfrm>
            <a:off x="13241124" y="7311953"/>
            <a:ext cx="5546715" cy="3124447"/>
          </a:xfrm>
          <a:prstGeom prst="roundRect">
            <a:avLst>
              <a:gd name="adj" fmla="val 4815"/>
            </a:avLst>
          </a:prstGeom>
          <a:solidFill>
            <a:schemeClr val="bg1"/>
          </a:solidFill>
          <a:ln>
            <a:noFill/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BA2C9B1-6E3F-E947-8138-912A0E435146}"/>
              </a:ext>
            </a:extLst>
          </p:cNvPr>
          <p:cNvSpPr/>
          <p:nvPr/>
        </p:nvSpPr>
        <p:spPr>
          <a:xfrm>
            <a:off x="13545948" y="7464365"/>
            <a:ext cx="4953391" cy="55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rgbClr val="00AEFF"/>
                </a:solidFill>
                <a:latin typeface="Proxima Nova" panose="02000506030000020004" pitchFamily="2" charset="0"/>
              </a:rPr>
              <a:t>Результат</a:t>
            </a:r>
            <a:endParaRPr lang="en-US" sz="3000" b="1" dirty="0">
              <a:solidFill>
                <a:srgbClr val="00AEFF"/>
              </a:solidFill>
              <a:latin typeface="Proxima Nova" panose="02000506030000020004" pitchFamily="2" charset="0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E8F44728-C050-5B45-9375-E356CF0B677D}"/>
              </a:ext>
            </a:extLst>
          </p:cNvPr>
          <p:cNvSpPr/>
          <p:nvPr/>
        </p:nvSpPr>
        <p:spPr>
          <a:xfrm>
            <a:off x="13545948" y="8040098"/>
            <a:ext cx="5182009" cy="93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3694" indent="-193694" fontAlgn="ctr">
              <a:spcBef>
                <a:spcPts val="750"/>
              </a:spcBef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Углубление знания о продукте</a:t>
            </a:r>
          </a:p>
          <a:p>
            <a:pPr marL="193694" indent="-193694" fontAlgn="ctr">
              <a:spcBef>
                <a:spcPts val="750"/>
              </a:spcBef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Формирование горячего спроса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1760F499-3104-DE43-9455-5F5D2698A8CD}"/>
              </a:ext>
            </a:extLst>
          </p:cNvPr>
          <p:cNvCxnSpPr>
            <a:cxnSpLocks/>
          </p:cNvCxnSpPr>
          <p:nvPr/>
        </p:nvCxnSpPr>
        <p:spPr>
          <a:xfrm flipV="1">
            <a:off x="10436287" y="3976577"/>
            <a:ext cx="2783606" cy="741394"/>
          </a:xfrm>
          <a:prstGeom prst="line">
            <a:avLst/>
          </a:prstGeom>
          <a:ln w="19050">
            <a:solidFill>
              <a:srgbClr val="00AEFF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9E7A3565-D845-E34F-B17B-FBD997507174}"/>
              </a:ext>
            </a:extLst>
          </p:cNvPr>
          <p:cNvSpPr txBox="1"/>
          <p:nvPr/>
        </p:nvSpPr>
        <p:spPr>
          <a:xfrm>
            <a:off x="4596604" y="5038098"/>
            <a:ext cx="5156241" cy="55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000" b="1" dirty="0">
                <a:solidFill>
                  <a:schemeClr val="bg1"/>
                </a:solidFill>
                <a:latin typeface="Proxima Nova" panose="02000506030000020004" pitchFamily="2" charset="0"/>
              </a:rPr>
              <a:t>AWARENESS</a:t>
            </a:r>
            <a:endParaRPr lang="ru-RU" sz="3000" b="1" dirty="0">
              <a:solidFill>
                <a:schemeClr val="bg1"/>
              </a:solidFill>
              <a:latin typeface="Proxima Nova" panose="02000506030000020004" pitchFamily="2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A36863E3-3259-B94D-8D84-B5E75D241B1A}"/>
              </a:ext>
            </a:extLst>
          </p:cNvPr>
          <p:cNvSpPr txBox="1"/>
          <p:nvPr/>
        </p:nvSpPr>
        <p:spPr>
          <a:xfrm>
            <a:off x="4833281" y="6309739"/>
            <a:ext cx="5156241" cy="523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1">
              <a:defRPr/>
            </a:pPr>
            <a:r>
              <a:rPr lang="en-US" sz="2800" b="1" dirty="0">
                <a:solidFill>
                  <a:schemeClr val="bg1"/>
                </a:solidFill>
                <a:latin typeface="Proxima Nova" panose="02000506030000020004" pitchFamily="2" charset="0"/>
              </a:rPr>
              <a:t>CONSIDERATION</a:t>
            </a:r>
            <a:endParaRPr lang="ru-RU" sz="2800" b="1" dirty="0">
              <a:solidFill>
                <a:schemeClr val="bg1"/>
              </a:solidFill>
              <a:latin typeface="Proxima Nova" panose="02000506030000020004" pitchFamily="2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FC178E8-4667-BD47-B109-C5A0199F6789}"/>
              </a:ext>
            </a:extLst>
          </p:cNvPr>
          <p:cNvSpPr txBox="1"/>
          <p:nvPr/>
        </p:nvSpPr>
        <p:spPr>
          <a:xfrm>
            <a:off x="4735335" y="7574512"/>
            <a:ext cx="5156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91">
              <a:defRPr/>
            </a:pPr>
            <a:r>
              <a:rPr lang="en-US" sz="2000" b="1" dirty="0">
                <a:solidFill>
                  <a:schemeClr val="bg1"/>
                </a:solidFill>
                <a:latin typeface="Proxima Nova" panose="02000506030000020004" pitchFamily="2" charset="0"/>
              </a:rPr>
              <a:t>PERFORMANCE</a:t>
            </a:r>
            <a:endParaRPr lang="ru-RU" sz="2000" b="1" dirty="0">
              <a:solidFill>
                <a:schemeClr val="bg1"/>
              </a:solidFill>
              <a:latin typeface="Proxima Nova" panose="02000506030000020004" pitchFamily="2" charset="0"/>
            </a:endParaRPr>
          </a:p>
        </p:txBody>
      </p:sp>
      <p:sp>
        <p:nvSpPr>
          <p:cNvPr id="100" name="Закрывающая фигурная скобка 99">
            <a:extLst>
              <a:ext uri="{FF2B5EF4-FFF2-40B4-BE49-F238E27FC236}">
                <a16:creationId xmlns:a16="http://schemas.microsoft.com/office/drawing/2014/main" id="{953BD305-E700-E44A-B865-1E8B63831195}"/>
              </a:ext>
            </a:extLst>
          </p:cNvPr>
          <p:cNvSpPr/>
          <p:nvPr/>
        </p:nvSpPr>
        <p:spPr>
          <a:xfrm rot="5400000">
            <a:off x="15849226" y="6733009"/>
            <a:ext cx="304824" cy="4877185"/>
          </a:xfrm>
          <a:prstGeom prst="rightBrac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FCA6363-DADA-E341-99E8-A48CC22043B1}"/>
              </a:ext>
            </a:extLst>
          </p:cNvPr>
          <p:cNvSpPr txBox="1"/>
          <p:nvPr/>
        </p:nvSpPr>
        <p:spPr>
          <a:xfrm>
            <a:off x="13507846" y="9378419"/>
            <a:ext cx="5029597" cy="8310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ctr">
              <a:spcBef>
                <a:spcPts val="750"/>
              </a:spcBef>
              <a:buClr>
                <a:schemeClr val="tx1">
                  <a:lumMod val="65000"/>
                  <a:lumOff val="35000"/>
                </a:schemeClr>
              </a:buClr>
            </a:pP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Увеличиваем кол-во конверсий</a:t>
            </a:r>
            <a:b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</a:b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с </a:t>
            </a:r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performance-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каналов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6B662DC-3C88-AF3E-77CC-FBB5578052DF}"/>
              </a:ext>
            </a:extLst>
          </p:cNvPr>
          <p:cNvSpPr/>
          <p:nvPr/>
        </p:nvSpPr>
        <p:spPr>
          <a:xfrm>
            <a:off x="13524717" y="3489523"/>
            <a:ext cx="5182009" cy="93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3694" indent="-193694" fontAlgn="ctr">
              <a:spcBef>
                <a:spcPts val="750"/>
              </a:spcBef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Увидел креатив</a:t>
            </a:r>
          </a:p>
          <a:p>
            <a:pPr marL="193694" indent="-193694" fontAlgn="ctr">
              <a:spcBef>
                <a:spcPts val="750"/>
              </a:spcBef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Кликнул креатив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B9279D1A-422E-55BC-DC45-015E8D9B8743}"/>
              </a:ext>
            </a:extLst>
          </p:cNvPr>
          <p:cNvSpPr/>
          <p:nvPr/>
        </p:nvSpPr>
        <p:spPr>
          <a:xfrm>
            <a:off x="13524717" y="5893811"/>
            <a:ext cx="5182009" cy="9335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93694" indent="-193694" fontAlgn="ctr">
              <a:spcBef>
                <a:spcPts val="750"/>
              </a:spcBef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Досмотрел видео</a:t>
            </a:r>
          </a:p>
          <a:p>
            <a:pPr marL="193694" indent="-193694" fontAlgn="ctr">
              <a:spcBef>
                <a:spcPts val="750"/>
              </a:spcBef>
              <a:buClr>
                <a:srgbClr val="00B0F0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Перешел на сайт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098C4079-F443-6062-1CCB-1E63489F2A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35023" y="662838"/>
            <a:ext cx="786337" cy="877506"/>
          </a:xfrm>
          <a:prstGeom prst="rect">
            <a:avLst/>
          </a:prstGeom>
        </p:spPr>
      </p:pic>
      <p:sp>
        <p:nvSpPr>
          <p:cNvPr id="28" name="object 20">
            <a:extLst>
              <a:ext uri="{FF2B5EF4-FFF2-40B4-BE49-F238E27FC236}">
                <a16:creationId xmlns:a16="http://schemas.microsoft.com/office/drawing/2014/main" id="{EF27181F-5726-D203-9F77-3B9222C6F553}"/>
              </a:ext>
            </a:extLst>
          </p:cNvPr>
          <p:cNvSpPr txBox="1"/>
          <p:nvPr/>
        </p:nvSpPr>
        <p:spPr>
          <a:xfrm>
            <a:off x="801062" y="614511"/>
            <a:ext cx="16381137" cy="781625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pPr marL="12701" marR="5081">
              <a:spcBef>
                <a:spcPts val="95"/>
              </a:spcBef>
            </a:pPr>
            <a:r>
              <a:rPr lang="ru-RU" sz="5000" b="1" spc="-150" dirty="0">
                <a:latin typeface="Proxima Nova" panose="02000506030000020004" pitchFamily="2" charset="0"/>
                <a:cs typeface="Arial"/>
              </a:rPr>
              <a:t>Как использовать сегменты в воронке продаж</a:t>
            </a:r>
            <a:endParaRPr lang="en-US" sz="5000" b="1" spc="-150" dirty="0">
              <a:latin typeface="Proxima Nova" panose="02000506030000020004" pitchFamily="2" charset="0"/>
              <a:cs typeface="Arial"/>
            </a:endParaRPr>
          </a:p>
        </p:txBody>
      </p:sp>
      <p:cxnSp>
        <p:nvCxnSpPr>
          <p:cNvPr id="32" name="Прямая соединительная линия 31">
            <a:extLst>
              <a:ext uri="{FF2B5EF4-FFF2-40B4-BE49-F238E27FC236}">
                <a16:creationId xmlns:a16="http://schemas.microsoft.com/office/drawing/2014/main" id="{A607EBED-69EC-6859-97AD-74FE4344A421}"/>
              </a:ext>
            </a:extLst>
          </p:cNvPr>
          <p:cNvCxnSpPr>
            <a:cxnSpLocks/>
          </p:cNvCxnSpPr>
          <p:nvPr/>
        </p:nvCxnSpPr>
        <p:spPr>
          <a:xfrm>
            <a:off x="801062" y="1795118"/>
            <a:ext cx="1720259" cy="0"/>
          </a:xfrm>
          <a:prstGeom prst="line">
            <a:avLst/>
          </a:prstGeom>
          <a:ln w="88900">
            <a:solidFill>
              <a:srgbClr val="05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12749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16;p19">
            <a:extLst>
              <a:ext uri="{FF2B5EF4-FFF2-40B4-BE49-F238E27FC236}">
                <a16:creationId xmlns:a16="http://schemas.microsoft.com/office/drawing/2014/main" id="{87C229DB-BD79-1840-87BE-044EC99640EE}"/>
              </a:ext>
            </a:extLst>
          </p:cNvPr>
          <p:cNvSpPr/>
          <p:nvPr/>
        </p:nvSpPr>
        <p:spPr>
          <a:xfrm>
            <a:off x="901875" y="3483597"/>
            <a:ext cx="8077838" cy="4038919"/>
          </a:xfrm>
          <a:prstGeom prst="roundRect">
            <a:avLst>
              <a:gd name="adj" fmla="val 4815"/>
            </a:avLst>
          </a:prstGeom>
          <a:solidFill>
            <a:schemeClr val="lt1"/>
          </a:solidFill>
          <a:ln>
            <a:noFill/>
          </a:ln>
          <a:effectLst>
            <a:outerShdw blurRad="889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68568" tIns="34275" rIns="68568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61;p14">
            <a:extLst>
              <a:ext uri="{FF2B5EF4-FFF2-40B4-BE49-F238E27FC236}">
                <a16:creationId xmlns:a16="http://schemas.microsoft.com/office/drawing/2014/main" id="{96A42D03-37AC-2648-AF43-AB3C07FF94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54701" y="4421549"/>
            <a:ext cx="7572186" cy="1676531"/>
          </a:xfrm>
          <a:prstGeom prst="rect">
            <a:avLst/>
          </a:prstGeom>
        </p:spPr>
        <p:txBody>
          <a:bodyPr spcFirstLastPara="1" vert="horz" wrap="square" lIns="201012" tIns="201012" rIns="201012" bIns="201012" rtlCol="0" anchor="t" anchorCtr="0">
            <a:noAutofit/>
          </a:bodyPr>
          <a:lstStyle/>
          <a:p>
            <a:pPr marL="251321" indent="0" algn="ctr">
              <a:lnSpc>
                <a:spcPct val="100000"/>
              </a:lnSpc>
              <a:buNone/>
              <a:defRPr/>
            </a:pPr>
            <a:r>
              <a:rPr lang="ru-RU" sz="4000" b="1" dirty="0">
                <a:solidFill>
                  <a:srgbClr val="0C3BAE"/>
                </a:solidFill>
                <a:latin typeface="Proxima Nova" panose="02000506030000020004" pitchFamily="2" charset="0"/>
              </a:rPr>
              <a:t>Как долго исследуются данные?</a:t>
            </a:r>
          </a:p>
          <a:p>
            <a:pPr marL="251321" indent="0" algn="ctr">
              <a:lnSpc>
                <a:spcPct val="100000"/>
              </a:lnSpc>
              <a:buNone/>
              <a:defRPr/>
            </a:pPr>
            <a:endParaRPr lang="en-US" sz="4000" b="1" dirty="0">
              <a:solidFill>
                <a:srgbClr val="0C3BAE"/>
              </a:solidFill>
              <a:latin typeface="Proxima Nova" panose="02000506030000020004" pitchFamily="2" charset="0"/>
              <a:ea typeface="Proxima Nova Regular"/>
              <a:cs typeface="Proxima Nova Regular"/>
            </a:endParaRPr>
          </a:p>
        </p:txBody>
      </p:sp>
      <p:pic>
        <p:nvPicPr>
          <p:cNvPr id="7" name="Picture 38">
            <a:extLst>
              <a:ext uri="{FF2B5EF4-FFF2-40B4-BE49-F238E27FC236}">
                <a16:creationId xmlns:a16="http://schemas.microsoft.com/office/drawing/2014/main" id="{12984D9A-F070-07C5-38DD-1D1525CB975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5977" y="2613113"/>
            <a:ext cx="8534400" cy="6084712"/>
          </a:xfrm>
          <a:prstGeom prst="rect">
            <a:avLst/>
          </a:prstGeom>
        </p:spPr>
      </p:pic>
      <p:sp>
        <p:nvSpPr>
          <p:cNvPr id="8" name="object 20">
            <a:extLst>
              <a:ext uri="{FF2B5EF4-FFF2-40B4-BE49-F238E27FC236}">
                <a16:creationId xmlns:a16="http://schemas.microsoft.com/office/drawing/2014/main" id="{61405B58-BF76-B650-0063-8A087A57FE44}"/>
              </a:ext>
            </a:extLst>
          </p:cNvPr>
          <p:cNvSpPr txBox="1"/>
          <p:nvPr/>
        </p:nvSpPr>
        <p:spPr>
          <a:xfrm>
            <a:off x="801062" y="614511"/>
            <a:ext cx="16381137" cy="874026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pPr marL="12701" marR="5081">
              <a:spcBef>
                <a:spcPts val="95"/>
              </a:spcBef>
            </a:pPr>
            <a:r>
              <a:rPr lang="ru-RU" sz="5601" b="1" spc="-150" dirty="0">
                <a:latin typeface="Proxima Nova" panose="02000506030000020004" pitchFamily="2" charset="0"/>
                <a:cs typeface="Arial"/>
              </a:rPr>
              <a:t>Методология сбора данных</a:t>
            </a:r>
            <a:endParaRPr lang="en-US" sz="5601" b="1" spc="-150" dirty="0">
              <a:latin typeface="Proxima Nova" panose="02000506030000020004" pitchFamily="2" charset="0"/>
              <a:cs typeface="Arial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FD8E2BD8-E271-2547-EBD4-1B953DF937D4}"/>
              </a:ext>
            </a:extLst>
          </p:cNvPr>
          <p:cNvCxnSpPr>
            <a:cxnSpLocks/>
          </p:cNvCxnSpPr>
          <p:nvPr/>
        </p:nvCxnSpPr>
        <p:spPr>
          <a:xfrm>
            <a:off x="801062" y="1795118"/>
            <a:ext cx="1720259" cy="0"/>
          </a:xfrm>
          <a:prstGeom prst="line">
            <a:avLst/>
          </a:prstGeom>
          <a:ln w="88900">
            <a:solidFill>
              <a:srgbClr val="0C3B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9531142-6986-0C97-26E3-EED3CA4F35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6291"/>
          <a:stretch/>
        </p:blipFill>
        <p:spPr>
          <a:xfrm>
            <a:off x="711" y="7254875"/>
            <a:ext cx="20101278" cy="433724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BD2873B-D289-73B8-6C67-D694F25B80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7342" y="1000073"/>
            <a:ext cx="2874391" cy="35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125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356;p23">
            <a:extLst>
              <a:ext uri="{FF2B5EF4-FFF2-40B4-BE49-F238E27FC236}">
                <a16:creationId xmlns:a16="http://schemas.microsoft.com/office/drawing/2014/main" id="{AB01C995-1A4B-6335-CEFC-2B949DB41013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5900" y="7558574"/>
            <a:ext cx="20181588" cy="4086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299;p21">
            <a:extLst>
              <a:ext uri="{FF2B5EF4-FFF2-40B4-BE49-F238E27FC236}">
                <a16:creationId xmlns:a16="http://schemas.microsoft.com/office/drawing/2014/main" id="{82C3BA19-CC68-1DE4-C08A-75988D16DFC8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2513" y="2642940"/>
            <a:ext cx="17632227" cy="7776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371;p23">
            <a:extLst>
              <a:ext uri="{FF2B5EF4-FFF2-40B4-BE49-F238E27FC236}">
                <a16:creationId xmlns:a16="http://schemas.microsoft.com/office/drawing/2014/main" id="{CE7DFA5F-8261-141B-DF29-2BB738A3AD96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04141" y="5462543"/>
            <a:ext cx="12896290" cy="4535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371;p23">
            <a:extLst>
              <a:ext uri="{FF2B5EF4-FFF2-40B4-BE49-F238E27FC236}">
                <a16:creationId xmlns:a16="http://schemas.microsoft.com/office/drawing/2014/main" id="{824419BE-637F-10BB-DAE3-9B0BC899BB73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7554" y="5429746"/>
            <a:ext cx="3601546" cy="45355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371;p23">
            <a:extLst>
              <a:ext uri="{FF2B5EF4-FFF2-40B4-BE49-F238E27FC236}">
                <a16:creationId xmlns:a16="http://schemas.microsoft.com/office/drawing/2014/main" id="{2606A8FD-1A0E-519A-380F-A09ED76EBF7A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37553" y="3166141"/>
            <a:ext cx="8129135" cy="194126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object 20">
            <a:extLst>
              <a:ext uri="{FF2B5EF4-FFF2-40B4-BE49-F238E27FC236}">
                <a16:creationId xmlns:a16="http://schemas.microsoft.com/office/drawing/2014/main" id="{951D59F2-C062-92C7-44C3-1C6764B68858}"/>
              </a:ext>
            </a:extLst>
          </p:cNvPr>
          <p:cNvSpPr txBox="1"/>
          <p:nvPr/>
        </p:nvSpPr>
        <p:spPr>
          <a:xfrm>
            <a:off x="801062" y="614511"/>
            <a:ext cx="16381137" cy="874026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pPr marL="12701" marR="5081">
              <a:spcBef>
                <a:spcPts val="95"/>
              </a:spcBef>
            </a:pPr>
            <a:r>
              <a:rPr lang="ru-RU" sz="5601" b="1" spc="-150" dirty="0">
                <a:solidFill>
                  <a:srgbClr val="6442C4"/>
                </a:solidFill>
                <a:latin typeface="Proxima Nova" panose="02000506030000020004" pitchFamily="2" charset="0"/>
                <a:cs typeface="Arial"/>
              </a:rPr>
              <a:t>Методология сбора данных</a:t>
            </a:r>
            <a:endParaRPr lang="en-US" sz="5601" b="1" spc="-150" dirty="0">
              <a:solidFill>
                <a:srgbClr val="6442C4"/>
              </a:solidFill>
              <a:latin typeface="Proxima Nova" panose="02000506030000020004" pitchFamily="2" charset="0"/>
              <a:cs typeface="Arial"/>
            </a:endParaRP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39A0EE90-2EC8-5D04-4C93-0F0E0522FC22}"/>
              </a:ext>
            </a:extLst>
          </p:cNvPr>
          <p:cNvCxnSpPr>
            <a:cxnSpLocks/>
          </p:cNvCxnSpPr>
          <p:nvPr/>
        </p:nvCxnSpPr>
        <p:spPr>
          <a:xfrm>
            <a:off x="801062" y="1795118"/>
            <a:ext cx="1720259" cy="0"/>
          </a:xfrm>
          <a:prstGeom prst="line">
            <a:avLst/>
          </a:prstGeom>
          <a:ln w="88900">
            <a:solidFill>
              <a:srgbClr val="644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DF951A7-D9E8-F89A-8114-C681D42EF2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47342" y="891637"/>
            <a:ext cx="2057400" cy="596900"/>
          </a:xfrm>
          <a:prstGeom prst="rect">
            <a:avLst/>
          </a:prstGeom>
        </p:spPr>
      </p:pic>
      <p:cxnSp>
        <p:nvCxn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D194A86C-8B0C-9ED9-D65D-37D821027A2D}"/>
              </a:ext>
            </a:extLst>
          </p:cNvPr>
          <p:cNvCxnSpPr>
            <a:cxnSpLocks/>
          </p:cNvCxnSpPr>
          <p:nvPr/>
        </p:nvCxnSpPr>
        <p:spPr>
          <a:xfrm>
            <a:off x="5264896" y="3560211"/>
            <a:ext cx="0" cy="1124470"/>
          </a:xfrm>
          <a:prstGeom prst="line">
            <a:avLst/>
          </a:prstGeom>
          <a:ln w="41275">
            <a:solidFill>
              <a:srgbClr val="6442C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547C51B9-9BE4-5ECA-6926-CAB680EE2DD6}"/>
              </a:ext>
            </a:extLst>
          </p:cNvPr>
          <p:cNvSpPr txBox="1"/>
          <p:nvPr/>
        </p:nvSpPr>
        <p:spPr>
          <a:xfrm>
            <a:off x="1636136" y="4082825"/>
            <a:ext cx="2670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доменов</a:t>
            </a:r>
          </a:p>
        </p:txBody>
      </p:sp>
      <p:sp>
        <p:nvSpPr>
          <p:cNvPr id="20" name="object 27">
            <a:extLst>
              <a:ext uri="{FF2B5EF4-FFF2-40B4-BE49-F238E27FC236}">
                <a16:creationId xmlns:a16="http://schemas.microsoft.com/office/drawing/2014/main" id="{1AAB6647-A1C5-9DAF-8683-6932F9430478}"/>
              </a:ext>
            </a:extLst>
          </p:cNvPr>
          <p:cNvSpPr txBox="1"/>
          <p:nvPr/>
        </p:nvSpPr>
        <p:spPr>
          <a:xfrm>
            <a:off x="1666616" y="3698103"/>
            <a:ext cx="3172484" cy="384722"/>
          </a:xfrm>
          <a:prstGeom prst="rect">
            <a:avLst/>
          </a:prstGeom>
        </p:spPr>
        <p:txBody>
          <a:bodyPr vert="horz" wrap="square" lIns="0" tIns="15241" rIns="0" bIns="0" rtlCol="0">
            <a:spAutoFit/>
          </a:bodyPr>
          <a:lstStyle/>
          <a:p>
            <a:pPr marL="7702">
              <a:lnSpc>
                <a:spcPct val="80000"/>
              </a:lnSpc>
              <a:spcBef>
                <a:spcPts val="73"/>
              </a:spcBef>
            </a:pPr>
            <a:r>
              <a:rPr lang="ru-RU" sz="3000" b="1" dirty="0">
                <a:solidFill>
                  <a:srgbClr val="6442C4"/>
                </a:solidFill>
                <a:latin typeface="Proxima Nova" panose="02000506030000020004" pitchFamily="2" charset="0"/>
              </a:rPr>
              <a:t>Более 600 000</a:t>
            </a:r>
            <a:endParaRPr lang="en-US" sz="3000" b="1" dirty="0">
              <a:solidFill>
                <a:srgbClr val="6442C4"/>
              </a:solidFill>
              <a:latin typeface="Proxima Nova" panose="02000506030000020004" pitchFamily="2" charset="0"/>
            </a:endParaRPr>
          </a:p>
        </p:txBody>
      </p:sp>
      <p:sp>
        <p:nvSpPr>
          <p:cNvPr id="21" name="object 27">
            <a:extLst>
              <a:ext uri="{FF2B5EF4-FFF2-40B4-BE49-F238E27FC236}">
                <a16:creationId xmlns:a16="http://schemas.microsoft.com/office/drawing/2014/main" id="{7D5B5CCA-7436-F16B-90DC-4700BFB48115}"/>
              </a:ext>
            </a:extLst>
          </p:cNvPr>
          <p:cNvSpPr txBox="1"/>
          <p:nvPr/>
        </p:nvSpPr>
        <p:spPr>
          <a:xfrm>
            <a:off x="6187157" y="3698103"/>
            <a:ext cx="2868396" cy="384722"/>
          </a:xfrm>
          <a:prstGeom prst="rect">
            <a:avLst/>
          </a:prstGeom>
        </p:spPr>
        <p:txBody>
          <a:bodyPr vert="horz" wrap="square" lIns="0" tIns="15241" rIns="0" bIns="0" rtlCol="0">
            <a:spAutoFit/>
          </a:bodyPr>
          <a:lstStyle/>
          <a:p>
            <a:pPr marL="7702">
              <a:lnSpc>
                <a:spcPct val="80000"/>
              </a:lnSpc>
              <a:spcBef>
                <a:spcPts val="73"/>
              </a:spcBef>
            </a:pPr>
            <a:r>
              <a:rPr lang="ru-RU" sz="3000" b="1" dirty="0">
                <a:solidFill>
                  <a:srgbClr val="6442C4"/>
                </a:solidFill>
                <a:latin typeface="Proxima Nova" panose="02000506030000020004" pitchFamily="2" charset="0"/>
              </a:rPr>
              <a:t>Более 1 700</a:t>
            </a:r>
            <a:endParaRPr lang="en-US" sz="3000" b="1" dirty="0">
              <a:solidFill>
                <a:srgbClr val="6442C4"/>
              </a:solidFill>
              <a:latin typeface="Proxima Nova" panose="02000506030000020004" pitchFamily="2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1C9407-F150-A144-C937-A12417DF6C0A}"/>
              </a:ext>
            </a:extLst>
          </p:cNvPr>
          <p:cNvSpPr txBox="1"/>
          <p:nvPr/>
        </p:nvSpPr>
        <p:spPr>
          <a:xfrm>
            <a:off x="6116537" y="4121805"/>
            <a:ext cx="28683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тем в таксономии</a:t>
            </a:r>
          </a:p>
        </p:txBody>
      </p:sp>
      <p:sp>
        <p:nvSpPr>
          <p:cNvPr id="26" name="object 27">
            <a:extLst>
              <a:ext uri="{FF2B5EF4-FFF2-40B4-BE49-F238E27FC236}">
                <a16:creationId xmlns:a16="http://schemas.microsoft.com/office/drawing/2014/main" id="{E1F9C899-42D8-0681-00E6-FEE405A29894}"/>
              </a:ext>
            </a:extLst>
          </p:cNvPr>
          <p:cNvSpPr txBox="1"/>
          <p:nvPr/>
        </p:nvSpPr>
        <p:spPr>
          <a:xfrm>
            <a:off x="5732702" y="5739515"/>
            <a:ext cx="5486832" cy="4070859"/>
          </a:xfrm>
          <a:prstGeom prst="rect">
            <a:avLst/>
          </a:prstGeom>
        </p:spPr>
        <p:txBody>
          <a:bodyPr vert="horz" wrap="square" lIns="0" tIns="15241" rIns="0" bIns="0" rtlCol="0">
            <a:spAutoFit/>
          </a:bodyPr>
          <a:lstStyle/>
          <a:p>
            <a:pPr marL="7702">
              <a:lnSpc>
                <a:spcPct val="80000"/>
              </a:lnSpc>
              <a:spcBef>
                <a:spcPts val="73"/>
              </a:spcBef>
            </a:pPr>
            <a:r>
              <a:rPr lang="ru-RU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Принципы формирования:</a:t>
            </a:r>
            <a:endParaRPr lang="en-US" sz="3000" b="1" dirty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2" charset="0"/>
            </a:endParaRPr>
          </a:p>
          <a:p>
            <a:pPr marL="7702">
              <a:lnSpc>
                <a:spcPct val="80000"/>
              </a:lnSpc>
              <a:spcBef>
                <a:spcPts val="73"/>
              </a:spcBef>
            </a:pPr>
            <a:endParaRPr lang="en-US" sz="2400" dirty="0">
              <a:solidFill>
                <a:srgbClr val="595959"/>
              </a:solidFill>
              <a:latin typeface="Proxima Nova" panose="02000506030000020004" pitchFamily="2" charset="0"/>
            </a:endParaRPr>
          </a:p>
          <a:p>
            <a:pPr marL="817923" indent="-342934">
              <a:spcBef>
                <a:spcPts val="73"/>
              </a:spcBef>
              <a:buClr>
                <a:srgbClr val="6442C4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95959"/>
                </a:solidFill>
                <a:latin typeface="Proxima Nova" panose="02000506030000020004" pitchFamily="2" charset="0"/>
              </a:rPr>
              <a:t>Посещение страниц </a:t>
            </a:r>
            <a:r>
              <a:rPr lang="en-US" sz="2400" dirty="0">
                <a:solidFill>
                  <a:srgbClr val="595959"/>
                </a:solidFill>
                <a:latin typeface="Proxima Nova" panose="02000506030000020004" pitchFamily="2" charset="0"/>
              </a:rPr>
              <a:t>/ </a:t>
            </a:r>
            <a:r>
              <a:rPr lang="ru-RU" sz="2400" dirty="0">
                <a:solidFill>
                  <a:srgbClr val="595959"/>
                </a:solidFill>
                <a:latin typeface="Proxima Nova" panose="02000506030000020004" pitchFamily="2" charset="0"/>
              </a:rPr>
              <a:t>сайтов</a:t>
            </a:r>
          </a:p>
          <a:p>
            <a:pPr marL="817923" indent="-342934">
              <a:spcBef>
                <a:spcPts val="73"/>
              </a:spcBef>
              <a:buClr>
                <a:srgbClr val="6442C4"/>
              </a:buClr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595959"/>
              </a:solidFill>
              <a:latin typeface="Proxima Nova" panose="02000506030000020004" pitchFamily="2" charset="0"/>
            </a:endParaRPr>
          </a:p>
          <a:p>
            <a:pPr marL="817923" indent="-342934">
              <a:spcBef>
                <a:spcPts val="73"/>
              </a:spcBef>
              <a:buClr>
                <a:srgbClr val="6442C4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95959"/>
                </a:solidFill>
                <a:latin typeface="Proxima Nova" panose="02000506030000020004" pitchFamily="2" charset="0"/>
              </a:rPr>
              <a:t>Содержимое страниц</a:t>
            </a:r>
          </a:p>
          <a:p>
            <a:pPr marL="817923" indent="-342934">
              <a:spcBef>
                <a:spcPts val="73"/>
              </a:spcBef>
              <a:buClr>
                <a:srgbClr val="6442C4"/>
              </a:buClr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595959"/>
              </a:solidFill>
              <a:latin typeface="Proxima Nova" panose="02000506030000020004" pitchFamily="2" charset="0"/>
            </a:endParaRPr>
          </a:p>
          <a:p>
            <a:pPr marL="817923" indent="-342934">
              <a:spcBef>
                <a:spcPts val="73"/>
              </a:spcBef>
              <a:buClr>
                <a:srgbClr val="6442C4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95959"/>
                </a:solidFill>
                <a:latin typeface="Proxima Nova" panose="02000506030000020004" pitchFamily="2" charset="0"/>
              </a:rPr>
              <a:t>Частота посещения</a:t>
            </a:r>
          </a:p>
          <a:p>
            <a:pPr marL="817923" indent="-342934">
              <a:spcBef>
                <a:spcPts val="73"/>
              </a:spcBef>
              <a:buClr>
                <a:srgbClr val="6442C4"/>
              </a:buClr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595959"/>
              </a:solidFill>
              <a:latin typeface="Proxima Nova" panose="02000506030000020004" pitchFamily="2" charset="0"/>
            </a:endParaRPr>
          </a:p>
          <a:p>
            <a:pPr marL="817923" indent="-342934">
              <a:spcBef>
                <a:spcPts val="73"/>
              </a:spcBef>
              <a:buClr>
                <a:srgbClr val="6442C4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95959"/>
                </a:solidFill>
                <a:latin typeface="Proxima Nova" panose="02000506030000020004" pitchFamily="2" charset="0"/>
              </a:rPr>
              <a:t>Временной период посещения</a:t>
            </a:r>
          </a:p>
          <a:p>
            <a:pPr marL="474989">
              <a:spcBef>
                <a:spcPts val="73"/>
              </a:spcBef>
              <a:buClr>
                <a:srgbClr val="6442C4"/>
              </a:buClr>
            </a:pPr>
            <a:r>
              <a:rPr lang="ru-RU" sz="2400" dirty="0">
                <a:solidFill>
                  <a:srgbClr val="595959"/>
                </a:solidFill>
                <a:latin typeface="Proxima Nova" panose="02000506030000020004" pitchFamily="2" charset="0"/>
              </a:rPr>
              <a:t>    (например, в течение 30 дней)</a:t>
            </a:r>
          </a:p>
          <a:p>
            <a:pPr marL="817923" indent="-342934">
              <a:spcBef>
                <a:spcPts val="73"/>
              </a:spcBef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595959"/>
              </a:solidFill>
              <a:latin typeface="Proxima Nova" panose="02000506030000020004" pitchFamily="2" charset="0"/>
            </a:endParaRPr>
          </a:p>
        </p:txBody>
      </p:sp>
      <p:sp>
        <p:nvSpPr>
          <p:cNvPr id="24" name="object 27">
            <a:extLst>
              <a:ext uri="{FF2B5EF4-FFF2-40B4-BE49-F238E27FC236}">
                <a16:creationId xmlns:a16="http://schemas.microsoft.com/office/drawing/2014/main" id="{592BA31F-B029-FE3D-2BA1-5FAB321D9752}"/>
              </a:ext>
            </a:extLst>
          </p:cNvPr>
          <p:cNvSpPr txBox="1"/>
          <p:nvPr/>
        </p:nvSpPr>
        <p:spPr>
          <a:xfrm>
            <a:off x="12101368" y="6145154"/>
            <a:ext cx="5486832" cy="2195987"/>
          </a:xfrm>
          <a:prstGeom prst="rect">
            <a:avLst/>
          </a:prstGeom>
        </p:spPr>
        <p:txBody>
          <a:bodyPr vert="horz" wrap="square" lIns="0" tIns="15241" rIns="0" bIns="0" rtlCol="0">
            <a:spAutoFit/>
          </a:bodyPr>
          <a:lstStyle/>
          <a:p>
            <a:pPr marL="7702">
              <a:lnSpc>
                <a:spcPct val="80000"/>
              </a:lnSpc>
              <a:spcBef>
                <a:spcPts val="73"/>
              </a:spcBef>
            </a:pPr>
            <a:endParaRPr lang="en-US" sz="2400" dirty="0">
              <a:solidFill>
                <a:srgbClr val="595959"/>
              </a:solidFill>
              <a:latin typeface="Proxima Nova" panose="02000506030000020004" pitchFamily="2" charset="0"/>
            </a:endParaRPr>
          </a:p>
          <a:p>
            <a:pPr marL="817923" indent="-342934">
              <a:spcBef>
                <a:spcPts val="73"/>
              </a:spcBef>
              <a:buClr>
                <a:srgbClr val="6442C4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95959"/>
                </a:solidFill>
                <a:latin typeface="Proxima Nova" panose="02000506030000020004" pitchFamily="2" charset="0"/>
              </a:rPr>
              <a:t>Учет любых объединений </a:t>
            </a:r>
            <a:r>
              <a:rPr lang="en-US" sz="2400" dirty="0">
                <a:solidFill>
                  <a:srgbClr val="595959"/>
                </a:solidFill>
                <a:latin typeface="Proxima Nova" panose="02000506030000020004" pitchFamily="2" charset="0"/>
              </a:rPr>
              <a:t>/ </a:t>
            </a:r>
            <a:r>
              <a:rPr lang="ru-RU" sz="2400" dirty="0">
                <a:solidFill>
                  <a:srgbClr val="595959"/>
                </a:solidFill>
                <a:latin typeface="Proxima Nova" panose="02000506030000020004" pitchFamily="2" charset="0"/>
              </a:rPr>
              <a:t>пересечений </a:t>
            </a:r>
            <a:r>
              <a:rPr lang="en-US" sz="2400" dirty="0">
                <a:solidFill>
                  <a:srgbClr val="595959"/>
                </a:solidFill>
                <a:latin typeface="Proxima Nova" panose="02000506030000020004" pitchFamily="2" charset="0"/>
              </a:rPr>
              <a:t>/ </a:t>
            </a:r>
            <a:r>
              <a:rPr lang="ru-RU" sz="2400" dirty="0">
                <a:solidFill>
                  <a:srgbClr val="595959"/>
                </a:solidFill>
                <a:latin typeface="Proxima Nova" panose="02000506030000020004" pitchFamily="2" charset="0"/>
              </a:rPr>
              <a:t>исключений данных</a:t>
            </a:r>
          </a:p>
          <a:p>
            <a:pPr marL="817923" indent="-342934">
              <a:spcBef>
                <a:spcPts val="73"/>
              </a:spcBef>
              <a:buClr>
                <a:srgbClr val="6442C4"/>
              </a:buClr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595959"/>
              </a:solidFill>
              <a:latin typeface="Proxima Nova" panose="02000506030000020004" pitchFamily="2" charset="0"/>
            </a:endParaRPr>
          </a:p>
          <a:p>
            <a:pPr marL="817923" indent="-342934">
              <a:spcBef>
                <a:spcPts val="73"/>
              </a:spcBef>
              <a:buClr>
                <a:srgbClr val="6442C4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95959"/>
                </a:solidFill>
                <a:latin typeface="Proxima Nova" panose="02000506030000020004" pitchFamily="2" charset="0"/>
              </a:rPr>
              <a:t>Учет партнерских данных</a:t>
            </a:r>
          </a:p>
        </p:txBody>
      </p:sp>
      <p:sp>
        <p:nvSpPr>
          <p:cNvPr id="29" name="object 27">
            <a:extLst>
              <a:ext uri="{FF2B5EF4-FFF2-40B4-BE49-F238E27FC236}">
                <a16:creationId xmlns:a16="http://schemas.microsoft.com/office/drawing/2014/main" id="{26CC5934-5682-28B9-CD0E-640062E418DF}"/>
              </a:ext>
            </a:extLst>
          </p:cNvPr>
          <p:cNvSpPr txBox="1"/>
          <p:nvPr/>
        </p:nvSpPr>
        <p:spPr>
          <a:xfrm>
            <a:off x="1605664" y="5739515"/>
            <a:ext cx="3086246" cy="3981604"/>
          </a:xfrm>
          <a:prstGeom prst="rect">
            <a:avLst/>
          </a:prstGeom>
        </p:spPr>
        <p:txBody>
          <a:bodyPr vert="horz" wrap="square" lIns="0" tIns="15241" rIns="0" bIns="0" rtlCol="0">
            <a:spAutoFit/>
          </a:bodyPr>
          <a:lstStyle/>
          <a:p>
            <a:pPr marL="464902" indent="-457200">
              <a:lnSpc>
                <a:spcPct val="80000"/>
              </a:lnSpc>
              <a:spcBef>
                <a:spcPts val="73"/>
              </a:spcBef>
              <a:buClr>
                <a:srgbClr val="6442C4"/>
              </a:buClr>
              <a:buFont typeface="Arial" panose="020B0604020202020204" pitchFamily="34" charset="0"/>
              <a:buChar char="•"/>
            </a:pPr>
            <a:r>
              <a:rPr lang="ru-RU" sz="3000" b="1" dirty="0">
                <a:solidFill>
                  <a:srgbClr val="6442C4"/>
                </a:solidFill>
                <a:latin typeface="Proxima Nova" panose="02000506030000020004" pitchFamily="2" charset="0"/>
              </a:rPr>
              <a:t>Ежедневное</a:t>
            </a:r>
            <a:r>
              <a:rPr lang="ru-RU" sz="3000" b="1" dirty="0">
                <a:solidFill>
                  <a:srgbClr val="00B0F0"/>
                </a:solidFill>
                <a:latin typeface="Proxima Nova" panose="02000506030000020004" pitchFamily="2" charset="0"/>
              </a:rPr>
              <a:t> 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обновление данных </a:t>
            </a:r>
          </a:p>
          <a:p>
            <a:pPr marL="464902" indent="-457200">
              <a:lnSpc>
                <a:spcPct val="80000"/>
              </a:lnSpc>
              <a:spcBef>
                <a:spcPts val="73"/>
              </a:spcBef>
              <a:buFont typeface="Arial" panose="020B0604020202020204" pitchFamily="34" charset="0"/>
              <a:buChar char="•"/>
            </a:pPr>
            <a:endParaRPr lang="ru-RU" sz="3000" b="1" dirty="0">
              <a:solidFill>
                <a:srgbClr val="00B0F0"/>
              </a:solidFill>
              <a:latin typeface="Proxima Nova" panose="02000506030000020004" pitchFamily="2" charset="0"/>
            </a:endParaRPr>
          </a:p>
          <a:p>
            <a:pPr marL="464902" indent="-457200">
              <a:lnSpc>
                <a:spcPct val="80000"/>
              </a:lnSpc>
              <a:spcBef>
                <a:spcPts val="73"/>
              </a:spcBef>
              <a:buClr>
                <a:srgbClr val="6442C4"/>
              </a:buClr>
              <a:buFont typeface="Arial" panose="020B0604020202020204" pitchFamily="34" charset="0"/>
              <a:buChar char="•"/>
            </a:pPr>
            <a:r>
              <a:rPr lang="ru-RU" sz="3000" b="1" dirty="0">
                <a:solidFill>
                  <a:srgbClr val="6442C4"/>
                </a:solidFill>
                <a:latin typeface="Proxima Nova" panose="02000506030000020004" pitchFamily="2" charset="0"/>
              </a:rPr>
              <a:t>90 дней </a:t>
            </a:r>
            <a:r>
              <a:rPr lang="ru-RU" sz="2400" dirty="0">
                <a:solidFill>
                  <a:srgbClr val="6442C4"/>
                </a:solidFill>
                <a:latin typeface="Proxima Nova" panose="02000506030000020004" pitchFamily="2" charset="0"/>
              </a:rPr>
              <a:t> 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период хранение куки</a:t>
            </a:r>
          </a:p>
          <a:p>
            <a:pPr marL="464902" indent="-457200">
              <a:lnSpc>
                <a:spcPct val="80000"/>
              </a:lnSpc>
              <a:spcBef>
                <a:spcPts val="73"/>
              </a:spcBef>
              <a:buFont typeface="Arial" panose="020B0604020202020204" pitchFamily="34" charset="0"/>
              <a:buChar char="•"/>
            </a:pPr>
            <a:endParaRPr lang="ru-RU" sz="3000" b="1" dirty="0">
              <a:solidFill>
                <a:srgbClr val="00B0F0"/>
              </a:solidFill>
              <a:latin typeface="Proxima Nova" panose="02000506030000020004" pitchFamily="2" charset="0"/>
            </a:endParaRPr>
          </a:p>
          <a:p>
            <a:pPr marL="464902" indent="-457200">
              <a:lnSpc>
                <a:spcPct val="80000"/>
              </a:lnSpc>
              <a:spcBef>
                <a:spcPts val="73"/>
              </a:spcBef>
              <a:buClr>
                <a:srgbClr val="6442C4"/>
              </a:buClr>
              <a:buFont typeface="Arial" panose="020B0604020202020204" pitchFamily="34" charset="0"/>
              <a:buChar char="•"/>
            </a:pPr>
            <a:r>
              <a:rPr lang="ru-RU" sz="3000" b="1" dirty="0">
                <a:solidFill>
                  <a:srgbClr val="6442C4"/>
                </a:solidFill>
                <a:latin typeface="Proxima Nova" panose="02000506030000020004" pitchFamily="2" charset="0"/>
              </a:rPr>
              <a:t>От 1 до 7  </a:t>
            </a:r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дней период формирования сегмента</a:t>
            </a:r>
          </a:p>
        </p:txBody>
      </p:sp>
      <p:pic>
        <p:nvPicPr>
          <p:cNvPr id="33" name="Google Shape;297;p21">
            <a:extLst>
              <a:ext uri="{FF2B5EF4-FFF2-40B4-BE49-F238E27FC236}">
                <a16:creationId xmlns:a16="http://schemas.microsoft.com/office/drawing/2014/main" id="{CC13EDF0-4B8F-7E39-C660-A09FE3390423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0648034" y="3026333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298;p21">
            <a:extLst>
              <a:ext uri="{FF2B5EF4-FFF2-40B4-BE49-F238E27FC236}">
                <a16:creationId xmlns:a16="http://schemas.microsoft.com/office/drawing/2014/main" id="{D3F519A2-D4BA-3CA1-2042-15DA0F8F7B8A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3378159" y="3897511"/>
            <a:ext cx="703675" cy="72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Google Shape;298;p21">
            <a:extLst>
              <a:ext uri="{FF2B5EF4-FFF2-40B4-BE49-F238E27FC236}">
                <a16:creationId xmlns:a16="http://schemas.microsoft.com/office/drawing/2014/main" id="{4F8C3508-4D8D-5F06-1824-AD59DAADAFE0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5941449" y="3218435"/>
            <a:ext cx="703675" cy="72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906449D-C01D-2D84-ADD8-5A689EBC34F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316356" y="8711429"/>
            <a:ext cx="5486833" cy="164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444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216;p19">
            <a:extLst>
              <a:ext uri="{FF2B5EF4-FFF2-40B4-BE49-F238E27FC236}">
                <a16:creationId xmlns:a16="http://schemas.microsoft.com/office/drawing/2014/main" id="{39032BCF-C6B6-CE3C-19F7-2B93E0DEA684}"/>
              </a:ext>
            </a:extLst>
          </p:cNvPr>
          <p:cNvSpPr/>
          <p:nvPr/>
        </p:nvSpPr>
        <p:spPr>
          <a:xfrm>
            <a:off x="11440633" y="8593465"/>
            <a:ext cx="8388313" cy="2342376"/>
          </a:xfrm>
          <a:prstGeom prst="roundRect">
            <a:avLst>
              <a:gd name="adj" fmla="val 4815"/>
            </a:avLst>
          </a:prstGeom>
          <a:solidFill>
            <a:schemeClr val="lt1"/>
          </a:solidFill>
          <a:ln>
            <a:noFill/>
          </a:ln>
          <a:effectLst>
            <a:outerShdw blurRad="889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68568" tIns="34275" rIns="68568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object 20">
            <a:extLst>
              <a:ext uri="{FF2B5EF4-FFF2-40B4-BE49-F238E27FC236}">
                <a16:creationId xmlns:a16="http://schemas.microsoft.com/office/drawing/2014/main" id="{61405B58-BF76-B650-0063-8A087A57FE44}"/>
              </a:ext>
            </a:extLst>
          </p:cNvPr>
          <p:cNvSpPr txBox="1"/>
          <p:nvPr/>
        </p:nvSpPr>
        <p:spPr>
          <a:xfrm>
            <a:off x="801062" y="614511"/>
            <a:ext cx="16381137" cy="874026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pPr marL="12701" marR="5081">
              <a:spcBef>
                <a:spcPts val="95"/>
              </a:spcBef>
            </a:pPr>
            <a:r>
              <a:rPr lang="ru-RU" sz="5601" b="1" spc="-150" dirty="0">
                <a:latin typeface="Proxima Nova" panose="02000506030000020004" pitchFamily="2" charset="0"/>
                <a:cs typeface="Arial"/>
              </a:rPr>
              <a:t>Как собираются данные?</a:t>
            </a:r>
            <a:endParaRPr lang="en-US" sz="5601" b="1" spc="-150" dirty="0">
              <a:latin typeface="Proxima Nova" panose="02000506030000020004" pitchFamily="2" charset="0"/>
              <a:cs typeface="Arial"/>
            </a:endParaRPr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FD8E2BD8-E271-2547-EBD4-1B953DF937D4}"/>
              </a:ext>
            </a:extLst>
          </p:cNvPr>
          <p:cNvCxnSpPr>
            <a:cxnSpLocks/>
          </p:cNvCxnSpPr>
          <p:nvPr/>
        </p:nvCxnSpPr>
        <p:spPr>
          <a:xfrm>
            <a:off x="801062" y="1795118"/>
            <a:ext cx="1720259" cy="0"/>
          </a:xfrm>
          <a:prstGeom prst="line">
            <a:avLst/>
          </a:prstGeom>
          <a:ln w="88900">
            <a:solidFill>
              <a:srgbClr val="0C3B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F32F8982-7FC6-77FC-E729-12B9D54B91B6}"/>
              </a:ext>
            </a:extLst>
          </p:cNvPr>
          <p:cNvSpPr/>
          <p:nvPr/>
        </p:nvSpPr>
        <p:spPr>
          <a:xfrm>
            <a:off x="6806299" y="5459587"/>
            <a:ext cx="29757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Интересы</a:t>
            </a: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03A5C7A9-1D80-6B1A-ED78-017D99507703}"/>
              </a:ext>
            </a:extLst>
          </p:cNvPr>
          <p:cNvSpPr txBox="1">
            <a:spLocks/>
          </p:cNvSpPr>
          <p:nvPr/>
        </p:nvSpPr>
        <p:spPr>
          <a:xfrm>
            <a:off x="13054699" y="5307187"/>
            <a:ext cx="2918577" cy="81503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DSP</a:t>
            </a: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8AC11196-D234-3DAD-AD9E-A72BA6245260}"/>
              </a:ext>
            </a:extLst>
          </p:cNvPr>
          <p:cNvCxnSpPr>
            <a:cxnSpLocks/>
          </p:cNvCxnSpPr>
          <p:nvPr/>
        </p:nvCxnSpPr>
        <p:spPr>
          <a:xfrm>
            <a:off x="12521299" y="5992987"/>
            <a:ext cx="3352800" cy="0"/>
          </a:xfrm>
          <a:prstGeom prst="straightConnector1">
            <a:avLst/>
          </a:prstGeom>
          <a:ln>
            <a:solidFill>
              <a:srgbClr val="00AEFF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172FD9D6-9FDF-D7DF-DBAB-F96D3C979B65}"/>
              </a:ext>
            </a:extLst>
          </p:cNvPr>
          <p:cNvCxnSpPr>
            <a:cxnSpLocks/>
          </p:cNvCxnSpPr>
          <p:nvPr/>
        </p:nvCxnSpPr>
        <p:spPr>
          <a:xfrm>
            <a:off x="6120499" y="5992987"/>
            <a:ext cx="3124200" cy="0"/>
          </a:xfrm>
          <a:prstGeom prst="straightConnector1">
            <a:avLst/>
          </a:prstGeom>
          <a:ln>
            <a:solidFill>
              <a:srgbClr val="00AEFF"/>
            </a:solidFill>
            <a:prstDash val="dash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EE3A6D7-712C-A35B-45B7-80FAA3DA9A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091299" y="3496997"/>
            <a:ext cx="838200" cy="109893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9EFEDFC-8D9A-AE5B-81A4-C4C6AA5EDC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499" y="4316587"/>
            <a:ext cx="1143000" cy="175558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497B390-FCC0-ABE7-BE68-D836EE0446C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601" t="23431"/>
          <a:stretch/>
        </p:blipFill>
        <p:spPr>
          <a:xfrm flipH="1">
            <a:off x="938899" y="6069187"/>
            <a:ext cx="1286217" cy="1301232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31BA417-8529-383B-AC90-921511DD43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99" y="7593187"/>
            <a:ext cx="1752600" cy="972541"/>
          </a:xfrm>
          <a:prstGeom prst="rect">
            <a:avLst/>
          </a:prstGeom>
        </p:spPr>
      </p:pic>
      <p:pic>
        <p:nvPicPr>
          <p:cNvPr id="21" name="Рисунок 8">
            <a:extLst>
              <a:ext uri="{FF2B5EF4-FFF2-40B4-BE49-F238E27FC236}">
                <a16:creationId xmlns:a16="http://schemas.microsoft.com/office/drawing/2014/main" id="{241BD030-5982-E3F3-711C-B0E528C0E7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700899" y="8126587"/>
            <a:ext cx="304800" cy="990601"/>
          </a:xfrm>
          <a:prstGeom prst="rect">
            <a:avLst/>
          </a:prstGeom>
        </p:spPr>
      </p:pic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A6D7646D-0C26-2718-348F-5CD451346071}"/>
              </a:ext>
            </a:extLst>
          </p:cNvPr>
          <p:cNvSpPr/>
          <p:nvPr/>
        </p:nvSpPr>
        <p:spPr>
          <a:xfrm>
            <a:off x="6806299" y="6145387"/>
            <a:ext cx="29757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Транзакции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9573C16-0E9D-10C4-B389-7B10ED9E0262}"/>
              </a:ext>
            </a:extLst>
          </p:cNvPr>
          <p:cNvSpPr txBox="1"/>
          <p:nvPr/>
        </p:nvSpPr>
        <p:spPr>
          <a:xfrm>
            <a:off x="16712299" y="3478387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dirty="0">
                <a:solidFill>
                  <a:srgbClr val="00AEFF"/>
                </a:solidFill>
                <a:latin typeface="Proxima Nova" panose="02000506030000020004" pitchFamily="2" charset="0"/>
              </a:rPr>
              <a:t>Клиент</a:t>
            </a:r>
            <a:endParaRPr kumimoji="0" lang="ru-RU" sz="2800" i="0" u="none" strike="noStrike" kern="1200" cap="none" spc="0" normalizeH="0" baseline="0" noProof="0" dirty="0">
              <a:ln>
                <a:noFill/>
              </a:ln>
              <a:solidFill>
                <a:srgbClr val="00AEFF"/>
              </a:solidFill>
              <a:effectLst/>
              <a:uLnTx/>
              <a:uFillTx/>
              <a:latin typeface="Proxima Nova" panose="02000506030000020004" pitchFamily="2" charset="0"/>
              <a:ea typeface="+mn-ea"/>
              <a:cs typeface="+mn-cs"/>
            </a:endParaRPr>
          </a:p>
        </p:txBody>
      </p:sp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25307642-D437-6560-9387-B55B608AB5DD}"/>
              </a:ext>
            </a:extLst>
          </p:cNvPr>
          <p:cNvSpPr txBox="1">
            <a:spLocks/>
          </p:cNvSpPr>
          <p:nvPr/>
        </p:nvSpPr>
        <p:spPr>
          <a:xfrm>
            <a:off x="13054699" y="5992987"/>
            <a:ext cx="2918577" cy="81503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DMP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1651BCC-5A76-AD0B-E2CB-E5EEEB62F3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78899" y="4164187"/>
            <a:ext cx="2006600" cy="40005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5518DFC9-6A5F-7DD5-A61C-E94558EF7E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499" y="4164187"/>
            <a:ext cx="2476500" cy="4356100"/>
          </a:xfrm>
          <a:prstGeom prst="rect">
            <a:avLst/>
          </a:prstGeom>
        </p:spPr>
      </p:pic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FA8BA6FE-F54F-8B4C-AA7F-7418556E1C38}"/>
              </a:ext>
            </a:extLst>
          </p:cNvPr>
          <p:cNvSpPr/>
          <p:nvPr/>
        </p:nvSpPr>
        <p:spPr>
          <a:xfrm>
            <a:off x="2386699" y="6546747"/>
            <a:ext cx="74557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2800" dirty="0">
                <a:solidFill>
                  <a:srgbClr val="00AEFF"/>
                </a:solidFill>
                <a:latin typeface="Proxima Nova" panose="02000506030000020004" pitchFamily="2" charset="0"/>
              </a:rPr>
              <a:t>В2</a:t>
            </a:r>
            <a:r>
              <a:rPr lang="en-US" sz="2800" dirty="0">
                <a:solidFill>
                  <a:srgbClr val="00AEFF"/>
                </a:solidFill>
                <a:latin typeface="Proxima Nova" panose="02000506030000020004" pitchFamily="2" charset="0"/>
              </a:rPr>
              <a:t>B-</a:t>
            </a:r>
            <a:r>
              <a:rPr lang="ru-RU" sz="2800" dirty="0">
                <a:solidFill>
                  <a:srgbClr val="00AEFF"/>
                </a:solidFill>
                <a:latin typeface="Proxima Nova" panose="02000506030000020004" pitchFamily="2" charset="0"/>
              </a:rPr>
              <a:t>сервисы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96BA0E9F-B141-C3F4-D242-259F3884063C}"/>
              </a:ext>
            </a:extLst>
          </p:cNvPr>
          <p:cNvSpPr/>
          <p:nvPr/>
        </p:nvSpPr>
        <p:spPr>
          <a:xfrm>
            <a:off x="2386699" y="4032147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AEFF"/>
                </a:solidFill>
                <a:latin typeface="Proxima Nova" panose="02000506030000020004" pitchFamily="50" charset="0"/>
              </a:rPr>
              <a:t>Интернет-магазины</a:t>
            </a:r>
            <a:endParaRPr lang="en-US" sz="2800" dirty="0">
              <a:solidFill>
                <a:srgbClr val="00AEFF"/>
              </a:solidFill>
              <a:latin typeface="Proxima Nova" panose="02000506030000020004" pitchFamily="50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A2EF1C87-CDC5-8993-D953-0E36CFC3DF7C}"/>
              </a:ext>
            </a:extLst>
          </p:cNvPr>
          <p:cNvSpPr/>
          <p:nvPr/>
        </p:nvSpPr>
        <p:spPr>
          <a:xfrm>
            <a:off x="2386699" y="5327547"/>
            <a:ext cx="8610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AEFF"/>
                </a:solidFill>
                <a:latin typeface="Proxima Nova" panose="02000506030000020004" pitchFamily="50" charset="0"/>
              </a:rPr>
              <a:t>Офлайн-магазины</a:t>
            </a:r>
            <a:endParaRPr lang="en-US" sz="2800" dirty="0">
              <a:solidFill>
                <a:srgbClr val="00AEFF"/>
              </a:solidFill>
              <a:latin typeface="Proxima Nova" panose="02000506030000020004" pitchFamily="50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3D67122-7E71-794D-46EC-1BA36BD37F8D}"/>
              </a:ext>
            </a:extLst>
          </p:cNvPr>
          <p:cNvSpPr/>
          <p:nvPr/>
        </p:nvSpPr>
        <p:spPr>
          <a:xfrm>
            <a:off x="2386699" y="7842147"/>
            <a:ext cx="105037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AEFF"/>
                </a:solidFill>
                <a:latin typeface="Proxima Nova" panose="02000506030000020004" pitchFamily="50" charset="0"/>
              </a:rPr>
              <a:t>Автодилеры</a:t>
            </a:r>
            <a:endParaRPr lang="en-US" sz="2800" dirty="0">
              <a:solidFill>
                <a:srgbClr val="00AEFF"/>
              </a:solidFill>
              <a:latin typeface="Proxima Nova" panose="02000506030000020004" pitchFamily="50" charset="0"/>
            </a:endParaRPr>
          </a:p>
        </p:txBody>
      </p:sp>
      <p:cxnSp>
        <p:nvCxn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45B04819-6DF1-9A83-8D0E-E1743A6E54E2}"/>
              </a:ext>
            </a:extLst>
          </p:cNvPr>
          <p:cNvCxnSpPr>
            <a:cxnSpLocks/>
          </p:cNvCxnSpPr>
          <p:nvPr/>
        </p:nvCxnSpPr>
        <p:spPr>
          <a:xfrm>
            <a:off x="5968099" y="3554587"/>
            <a:ext cx="0" cy="5181600"/>
          </a:xfrm>
          <a:prstGeom prst="line">
            <a:avLst/>
          </a:prstGeom>
          <a:ln w="28575">
            <a:solidFill>
              <a:srgbClr val="00A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01819E3-F2D6-7B2C-F76B-662CFD592202}"/>
              </a:ext>
            </a:extLst>
          </p:cNvPr>
          <p:cNvSpPr/>
          <p:nvPr/>
        </p:nvSpPr>
        <p:spPr>
          <a:xfrm>
            <a:off x="10608764" y="8954127"/>
            <a:ext cx="1005205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b="1" dirty="0">
                <a:solidFill>
                  <a:srgbClr val="0C3BAE"/>
                </a:solidFill>
                <a:latin typeface="Proxima Nova" panose="02000506030000020004" pitchFamily="2" charset="0"/>
              </a:rPr>
              <a:t>Почему рекламодателю можно </a:t>
            </a:r>
            <a:br>
              <a:rPr lang="ru-RU" sz="3600" b="1" dirty="0">
                <a:solidFill>
                  <a:srgbClr val="0C3BAE"/>
                </a:solidFill>
                <a:latin typeface="Proxima Nova" panose="02000506030000020004" pitchFamily="2" charset="0"/>
              </a:rPr>
            </a:br>
            <a:r>
              <a:rPr lang="ru-RU" sz="3600" b="1" dirty="0">
                <a:solidFill>
                  <a:srgbClr val="0C3BAE"/>
                </a:solidFill>
                <a:latin typeface="Proxima Nova" panose="02000506030000020004" pitchFamily="2" charset="0"/>
              </a:rPr>
              <a:t> доверять этим данным?</a:t>
            </a: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F54F3BF0-6A07-7A95-5853-3BAB91E1C3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447342" y="1000073"/>
            <a:ext cx="2874391" cy="35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260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356;p23">
            <a:extLst>
              <a:ext uri="{FF2B5EF4-FFF2-40B4-BE49-F238E27FC236}">
                <a16:creationId xmlns:a16="http://schemas.microsoft.com/office/drawing/2014/main" id="{06A0E17A-B18E-67F0-EC12-B20F7E211C6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5900" y="7558574"/>
            <a:ext cx="20181588" cy="40864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1080893-6D5B-E123-4A2C-FBA4A91CED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44234" y="6882845"/>
            <a:ext cx="4598101" cy="2733248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C1D2258-72C7-E047-BD55-D491D71001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3793" y="6882845"/>
            <a:ext cx="4598100" cy="2733248"/>
          </a:xfrm>
          <a:prstGeom prst="rect">
            <a:avLst/>
          </a:prstGeom>
        </p:spPr>
      </p:pic>
      <p:pic>
        <p:nvPicPr>
          <p:cNvPr id="47" name="Google Shape;299;p21">
            <a:extLst>
              <a:ext uri="{FF2B5EF4-FFF2-40B4-BE49-F238E27FC236}">
                <a16:creationId xmlns:a16="http://schemas.microsoft.com/office/drawing/2014/main" id="{DEAC4053-F830-CEAE-FC64-F0E29AD96C10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61190" y="6882845"/>
            <a:ext cx="4598100" cy="2733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299;p21">
            <a:extLst>
              <a:ext uri="{FF2B5EF4-FFF2-40B4-BE49-F238E27FC236}">
                <a16:creationId xmlns:a16="http://schemas.microsoft.com/office/drawing/2014/main" id="{75F6CED4-A473-B39D-024A-58BBEB8F4710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844236" y="3147238"/>
            <a:ext cx="4598100" cy="2733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299;p21">
            <a:extLst>
              <a:ext uri="{FF2B5EF4-FFF2-40B4-BE49-F238E27FC236}">
                <a16:creationId xmlns:a16="http://schemas.microsoft.com/office/drawing/2014/main" id="{17486BDA-63F4-24FA-D878-E4D29BE22FC6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52713" y="3156565"/>
            <a:ext cx="4598100" cy="27332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299;p21">
            <a:extLst>
              <a:ext uri="{FF2B5EF4-FFF2-40B4-BE49-F238E27FC236}">
                <a16:creationId xmlns:a16="http://schemas.microsoft.com/office/drawing/2014/main" id="{0CA7F3C9-42EA-80B8-D3A0-5A7D6A3014E8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61190" y="3156565"/>
            <a:ext cx="4598100" cy="273324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object 20">
            <a:extLst>
              <a:ext uri="{FF2B5EF4-FFF2-40B4-BE49-F238E27FC236}">
                <a16:creationId xmlns:a16="http://schemas.microsoft.com/office/drawing/2014/main" id="{951D59F2-C062-92C7-44C3-1C6764B68858}"/>
              </a:ext>
            </a:extLst>
          </p:cNvPr>
          <p:cNvSpPr txBox="1"/>
          <p:nvPr/>
        </p:nvSpPr>
        <p:spPr>
          <a:xfrm>
            <a:off x="801062" y="614511"/>
            <a:ext cx="16381137" cy="874026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pPr marL="12701" marR="5081">
              <a:spcBef>
                <a:spcPts val="95"/>
              </a:spcBef>
            </a:pPr>
            <a:r>
              <a:rPr lang="ru-RU" sz="5601" b="1" spc="-150" dirty="0">
                <a:solidFill>
                  <a:srgbClr val="6442C4"/>
                </a:solidFill>
                <a:latin typeface="Proxima Nova" panose="02000506030000020004" pitchFamily="2" charset="0"/>
                <a:cs typeface="Arial"/>
              </a:rPr>
              <a:t>Почему данным от </a:t>
            </a:r>
            <a:r>
              <a:rPr lang="en-US" sz="5601" b="1" spc="-150" dirty="0" err="1">
                <a:solidFill>
                  <a:srgbClr val="6442C4"/>
                </a:solidFill>
                <a:latin typeface="Proxima Nova" panose="02000506030000020004" pitchFamily="2" charset="0"/>
                <a:cs typeface="Arial"/>
              </a:rPr>
              <a:t>AiData</a:t>
            </a:r>
            <a:r>
              <a:rPr lang="en-US" sz="5601" b="1" spc="-150" dirty="0">
                <a:solidFill>
                  <a:srgbClr val="6442C4"/>
                </a:solidFill>
                <a:latin typeface="Proxima Nova" panose="02000506030000020004" pitchFamily="2" charset="0"/>
                <a:cs typeface="Arial"/>
              </a:rPr>
              <a:t> </a:t>
            </a:r>
            <a:r>
              <a:rPr lang="ru-RU" sz="5601" b="1" spc="-150" dirty="0">
                <a:solidFill>
                  <a:srgbClr val="6442C4"/>
                </a:solidFill>
                <a:latin typeface="Proxima Nova" panose="02000506030000020004" pitchFamily="2" charset="0"/>
                <a:cs typeface="Arial"/>
              </a:rPr>
              <a:t>можно доверять</a:t>
            </a:r>
            <a:endParaRPr lang="en-US" sz="5601" b="1" spc="-150" dirty="0">
              <a:solidFill>
                <a:srgbClr val="6442C4"/>
              </a:solidFill>
              <a:latin typeface="Proxima Nova" panose="02000506030000020004" pitchFamily="2" charset="0"/>
              <a:cs typeface="Arial"/>
            </a:endParaRP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39A0EE90-2EC8-5D04-4C93-0F0E0522FC22}"/>
              </a:ext>
            </a:extLst>
          </p:cNvPr>
          <p:cNvCxnSpPr>
            <a:cxnSpLocks/>
          </p:cNvCxnSpPr>
          <p:nvPr/>
        </p:nvCxnSpPr>
        <p:spPr>
          <a:xfrm>
            <a:off x="801062" y="1795118"/>
            <a:ext cx="1720259" cy="0"/>
          </a:xfrm>
          <a:prstGeom prst="line">
            <a:avLst/>
          </a:prstGeom>
          <a:ln w="88900">
            <a:solidFill>
              <a:srgbClr val="644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DF951A7-D9E8-F89A-8114-C681D42EF2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447343" y="753074"/>
            <a:ext cx="2057400" cy="596900"/>
          </a:xfrm>
          <a:prstGeom prst="rect">
            <a:avLst/>
          </a:prstGeom>
        </p:spPr>
      </p:pic>
      <p:sp>
        <p:nvSpPr>
          <p:cNvPr id="29" name="object 27">
            <a:extLst>
              <a:ext uri="{FF2B5EF4-FFF2-40B4-BE49-F238E27FC236}">
                <a16:creationId xmlns:a16="http://schemas.microsoft.com/office/drawing/2014/main" id="{F480A14F-9525-2292-2DB3-59989F41B2FE}"/>
              </a:ext>
            </a:extLst>
          </p:cNvPr>
          <p:cNvSpPr txBox="1"/>
          <p:nvPr/>
        </p:nvSpPr>
        <p:spPr>
          <a:xfrm>
            <a:off x="2090932" y="3740617"/>
            <a:ext cx="3277073" cy="1555812"/>
          </a:xfrm>
          <a:prstGeom prst="rect">
            <a:avLst/>
          </a:prstGeom>
        </p:spPr>
        <p:txBody>
          <a:bodyPr vert="horz" wrap="square" lIns="0" tIns="15241" rIns="0" bIns="0" rtlCol="0">
            <a:spAutoFit/>
          </a:bodyPr>
          <a:lstStyle/>
          <a:p>
            <a:pPr marL="7702">
              <a:lnSpc>
                <a:spcPct val="80000"/>
              </a:lnSpc>
              <a:spcBef>
                <a:spcPts val="73"/>
              </a:spcBef>
            </a:pPr>
            <a:r>
              <a:rPr lang="en-US" sz="3400" b="1" dirty="0">
                <a:solidFill>
                  <a:srgbClr val="6442C4"/>
                </a:solidFill>
                <a:latin typeface="Proxima Nova" panose="02000506030000020004" pitchFamily="2" charset="0"/>
              </a:rPr>
              <a:t>&gt; </a:t>
            </a:r>
            <a:r>
              <a:rPr lang="ru-RU" sz="3400" b="1" dirty="0">
                <a:solidFill>
                  <a:srgbClr val="6442C4"/>
                </a:solidFill>
                <a:latin typeface="Proxima Nova" panose="02000506030000020004" pitchFamily="2" charset="0"/>
              </a:rPr>
              <a:t>10 лет</a:t>
            </a:r>
          </a:p>
          <a:p>
            <a:pPr marL="7702">
              <a:lnSpc>
                <a:spcPct val="80000"/>
              </a:lnSpc>
              <a:spcBef>
                <a:spcPts val="73"/>
              </a:spcBef>
            </a:pPr>
            <a:endParaRPr lang="ru-RU" sz="3000" b="1" dirty="0">
              <a:solidFill>
                <a:srgbClr val="00B0F0"/>
              </a:solidFill>
              <a:latin typeface="Proxima Nova" panose="02000506030000020004" pitchFamily="2" charset="0"/>
            </a:endParaRPr>
          </a:p>
          <a:p>
            <a:pPr marL="7702">
              <a:lnSpc>
                <a:spcPct val="80000"/>
              </a:lnSpc>
              <a:spcBef>
                <a:spcPts val="73"/>
              </a:spcBef>
            </a:pPr>
            <a:endParaRPr lang="ru-RU" sz="3000" b="1" dirty="0">
              <a:solidFill>
                <a:srgbClr val="00B0F0"/>
              </a:solidFill>
              <a:latin typeface="Proxima Nova" panose="02000506030000020004" pitchFamily="2" charset="0"/>
            </a:endParaRPr>
          </a:p>
          <a:p>
            <a:pPr marL="7702">
              <a:lnSpc>
                <a:spcPct val="80000"/>
              </a:lnSpc>
              <a:spcBef>
                <a:spcPts val="73"/>
              </a:spcBef>
            </a:pPr>
            <a:r>
              <a:rPr lang="ru-RU" sz="2800" b="1" dirty="0">
                <a:solidFill>
                  <a:srgbClr val="00B0F0"/>
                </a:solidFill>
                <a:latin typeface="Proxima Nova" panose="02000506030000020004" pitchFamily="2" charset="0"/>
              </a:rPr>
              <a:t> </a:t>
            </a: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на рынке данных </a:t>
            </a:r>
          </a:p>
        </p:txBody>
      </p:sp>
      <p:sp>
        <p:nvSpPr>
          <p:cNvPr id="30" name="object 27">
            <a:extLst>
              <a:ext uri="{FF2B5EF4-FFF2-40B4-BE49-F238E27FC236}">
                <a16:creationId xmlns:a16="http://schemas.microsoft.com/office/drawing/2014/main" id="{0807B515-067B-9F82-41F8-B6DAB52D854B}"/>
              </a:ext>
            </a:extLst>
          </p:cNvPr>
          <p:cNvSpPr txBox="1"/>
          <p:nvPr/>
        </p:nvSpPr>
        <p:spPr>
          <a:xfrm>
            <a:off x="8255734" y="3586986"/>
            <a:ext cx="3689523" cy="1863075"/>
          </a:xfrm>
          <a:prstGeom prst="rect">
            <a:avLst/>
          </a:prstGeom>
        </p:spPr>
        <p:txBody>
          <a:bodyPr vert="horz" wrap="square" lIns="0" tIns="15241" rIns="0" bIns="0" rtlCol="0">
            <a:spAutoFit/>
          </a:bodyPr>
          <a:lstStyle/>
          <a:p>
            <a:pPr marL="7702">
              <a:lnSpc>
                <a:spcPct val="80000"/>
              </a:lnSpc>
              <a:spcBef>
                <a:spcPts val="73"/>
              </a:spcBef>
            </a:pPr>
            <a:r>
              <a:rPr lang="ru-RU" sz="3400" b="1" dirty="0">
                <a:solidFill>
                  <a:srgbClr val="6442C4"/>
                </a:solidFill>
                <a:latin typeface="Proxima Nova" panose="02000506030000020004" pitchFamily="2" charset="0"/>
              </a:rPr>
              <a:t>1 500 млн</a:t>
            </a:r>
          </a:p>
          <a:p>
            <a:pPr marL="7702">
              <a:lnSpc>
                <a:spcPct val="80000"/>
              </a:lnSpc>
              <a:spcBef>
                <a:spcPts val="73"/>
              </a:spcBef>
            </a:pPr>
            <a:endParaRPr lang="ru-RU" sz="3000" b="1" dirty="0">
              <a:solidFill>
                <a:srgbClr val="00B0F0"/>
              </a:solidFill>
              <a:latin typeface="Proxima Nova" panose="02000506030000020004" pitchFamily="2" charset="0"/>
            </a:endParaRPr>
          </a:p>
          <a:p>
            <a:pPr marL="7702">
              <a:lnSpc>
                <a:spcPct val="80000"/>
              </a:lnSpc>
              <a:spcBef>
                <a:spcPts val="73"/>
              </a:spcBef>
            </a:pP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идентификаторов обрабатываем ежедневно</a:t>
            </a:r>
          </a:p>
        </p:txBody>
      </p:sp>
      <p:sp>
        <p:nvSpPr>
          <p:cNvPr id="31" name="object 27">
            <a:extLst>
              <a:ext uri="{FF2B5EF4-FFF2-40B4-BE49-F238E27FC236}">
                <a16:creationId xmlns:a16="http://schemas.microsoft.com/office/drawing/2014/main" id="{C9CD2739-A7E4-0EDD-3B72-D2C76BF24EA1}"/>
              </a:ext>
            </a:extLst>
          </p:cNvPr>
          <p:cNvSpPr txBox="1"/>
          <p:nvPr/>
        </p:nvSpPr>
        <p:spPr>
          <a:xfrm>
            <a:off x="14363671" y="3595523"/>
            <a:ext cx="3277073" cy="1863075"/>
          </a:xfrm>
          <a:prstGeom prst="rect">
            <a:avLst/>
          </a:prstGeom>
        </p:spPr>
        <p:txBody>
          <a:bodyPr vert="horz" wrap="square" lIns="0" tIns="15241" rIns="0" bIns="0" rtlCol="0">
            <a:spAutoFit/>
          </a:bodyPr>
          <a:lstStyle/>
          <a:p>
            <a:pPr marL="7702">
              <a:lnSpc>
                <a:spcPct val="80000"/>
              </a:lnSpc>
              <a:spcBef>
                <a:spcPts val="73"/>
              </a:spcBef>
            </a:pPr>
            <a:r>
              <a:rPr lang="ru-RU" sz="3400" b="1" dirty="0">
                <a:solidFill>
                  <a:srgbClr val="6442C4"/>
                </a:solidFill>
                <a:latin typeface="Proxima Nova" panose="02000506030000020004" pitchFamily="2" charset="0"/>
              </a:rPr>
              <a:t>700 млрд</a:t>
            </a:r>
          </a:p>
          <a:p>
            <a:pPr marL="7702">
              <a:lnSpc>
                <a:spcPct val="80000"/>
              </a:lnSpc>
              <a:spcBef>
                <a:spcPts val="73"/>
              </a:spcBef>
            </a:pPr>
            <a:endParaRPr lang="ru-RU" sz="3000" b="1" dirty="0">
              <a:solidFill>
                <a:srgbClr val="00B0F0"/>
              </a:solidFill>
              <a:latin typeface="Proxima Nova" panose="02000506030000020004" pitchFamily="2" charset="0"/>
            </a:endParaRPr>
          </a:p>
          <a:p>
            <a:pPr marL="7702">
              <a:lnSpc>
                <a:spcPct val="80000"/>
              </a:lnSpc>
              <a:spcBef>
                <a:spcPts val="73"/>
              </a:spcBef>
            </a:pP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пользовательских действий фиксируем в сутки</a:t>
            </a:r>
          </a:p>
        </p:txBody>
      </p:sp>
      <p:sp>
        <p:nvSpPr>
          <p:cNvPr id="34" name="object 27">
            <a:extLst>
              <a:ext uri="{FF2B5EF4-FFF2-40B4-BE49-F238E27FC236}">
                <a16:creationId xmlns:a16="http://schemas.microsoft.com/office/drawing/2014/main" id="{D668C775-FD69-717E-B2AC-CA2F0AA0ED98}"/>
              </a:ext>
            </a:extLst>
          </p:cNvPr>
          <p:cNvSpPr txBox="1"/>
          <p:nvPr/>
        </p:nvSpPr>
        <p:spPr>
          <a:xfrm>
            <a:off x="2090932" y="7565433"/>
            <a:ext cx="3277073" cy="1531189"/>
          </a:xfrm>
          <a:prstGeom prst="rect">
            <a:avLst/>
          </a:prstGeom>
        </p:spPr>
        <p:txBody>
          <a:bodyPr vert="horz" wrap="square" lIns="0" tIns="15241" rIns="0" bIns="0" rtlCol="0">
            <a:spAutoFit/>
          </a:bodyPr>
          <a:lstStyle/>
          <a:p>
            <a:pPr marL="7702">
              <a:lnSpc>
                <a:spcPct val="80000"/>
              </a:lnSpc>
              <a:spcBef>
                <a:spcPts val="73"/>
              </a:spcBef>
            </a:pPr>
            <a:r>
              <a:rPr lang="en-US" sz="3400" b="1" dirty="0">
                <a:solidFill>
                  <a:srgbClr val="6442C4"/>
                </a:solidFill>
                <a:latin typeface="Proxima Nova" panose="02000506030000020004" pitchFamily="2" charset="0"/>
              </a:rPr>
              <a:t>&gt; </a:t>
            </a:r>
            <a:r>
              <a:rPr lang="ru-RU" sz="3400" b="1" dirty="0">
                <a:solidFill>
                  <a:srgbClr val="6442C4"/>
                </a:solidFill>
                <a:latin typeface="Proxima Nova" panose="02000506030000020004" pitchFamily="2" charset="0"/>
              </a:rPr>
              <a:t>300 млн</a:t>
            </a:r>
          </a:p>
          <a:p>
            <a:pPr marL="7702">
              <a:lnSpc>
                <a:spcPct val="80000"/>
              </a:lnSpc>
              <a:spcBef>
                <a:spcPts val="73"/>
              </a:spcBef>
            </a:pPr>
            <a:endParaRPr lang="ru-RU" sz="3000" b="1" dirty="0">
              <a:solidFill>
                <a:srgbClr val="00B0F0"/>
              </a:solidFill>
              <a:latin typeface="Proxima Nova" panose="02000506030000020004" pitchFamily="2" charset="0"/>
            </a:endParaRPr>
          </a:p>
          <a:p>
            <a:pPr marL="7702">
              <a:lnSpc>
                <a:spcPct val="80000"/>
              </a:lnSpc>
              <a:spcBef>
                <a:spcPts val="73"/>
              </a:spcBef>
            </a:pP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пользователей </a:t>
            </a:r>
          </a:p>
          <a:p>
            <a:pPr marL="7702">
              <a:lnSpc>
                <a:spcPct val="80000"/>
              </a:lnSpc>
              <a:spcBef>
                <a:spcPts val="73"/>
              </a:spcBef>
            </a:pP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по РФ </a:t>
            </a:r>
          </a:p>
        </p:txBody>
      </p:sp>
      <p:sp>
        <p:nvSpPr>
          <p:cNvPr id="38" name="object 27">
            <a:extLst>
              <a:ext uri="{FF2B5EF4-FFF2-40B4-BE49-F238E27FC236}">
                <a16:creationId xmlns:a16="http://schemas.microsoft.com/office/drawing/2014/main" id="{42630A53-7C46-4141-6A51-1F89D7C77752}"/>
              </a:ext>
            </a:extLst>
          </p:cNvPr>
          <p:cNvSpPr txBox="1"/>
          <p:nvPr/>
        </p:nvSpPr>
        <p:spPr>
          <a:xfrm>
            <a:off x="8255734" y="7280998"/>
            <a:ext cx="4096160" cy="1456297"/>
          </a:xfrm>
          <a:prstGeom prst="rect">
            <a:avLst/>
          </a:prstGeom>
        </p:spPr>
        <p:txBody>
          <a:bodyPr vert="horz" wrap="square" lIns="0" tIns="15241" rIns="0" bIns="0" rtlCol="0">
            <a:spAutoFit/>
          </a:bodyPr>
          <a:lstStyle/>
          <a:p>
            <a:pPr marL="7702">
              <a:lnSpc>
                <a:spcPct val="80000"/>
              </a:lnSpc>
              <a:spcBef>
                <a:spcPts val="73"/>
              </a:spcBef>
            </a:pPr>
            <a:r>
              <a:rPr lang="ru-RU" sz="3400" b="1" dirty="0">
                <a:solidFill>
                  <a:schemeClr val="bg1"/>
                </a:solidFill>
                <a:latin typeface="Proxima Nova" panose="02000506030000020004" pitchFamily="2" charset="0"/>
              </a:rPr>
              <a:t>Глубина сегментации</a:t>
            </a:r>
            <a:endParaRPr lang="ru-RU" sz="3000" b="1" dirty="0">
              <a:solidFill>
                <a:srgbClr val="00B0F0"/>
              </a:solidFill>
              <a:latin typeface="Proxima Nova" panose="02000506030000020004" pitchFamily="2" charset="0"/>
            </a:endParaRPr>
          </a:p>
          <a:p>
            <a:pPr marL="7702">
              <a:lnSpc>
                <a:spcPct val="80000"/>
              </a:lnSpc>
              <a:spcBef>
                <a:spcPts val="73"/>
              </a:spcBef>
            </a:pPr>
            <a:r>
              <a:rPr lang="ru-RU" sz="2400" dirty="0">
                <a:solidFill>
                  <a:schemeClr val="bg1"/>
                </a:solidFill>
                <a:latin typeface="Proxima Nova" panose="02000506030000020004" pitchFamily="2" charset="0"/>
              </a:rPr>
              <a:t>5 уровней детализации таргетинга</a:t>
            </a:r>
          </a:p>
        </p:txBody>
      </p:sp>
      <p:sp>
        <p:nvSpPr>
          <p:cNvPr id="42" name="object 27">
            <a:extLst>
              <a:ext uri="{FF2B5EF4-FFF2-40B4-BE49-F238E27FC236}">
                <a16:creationId xmlns:a16="http://schemas.microsoft.com/office/drawing/2014/main" id="{1247D8D4-F3DA-DD05-1987-727A894D274F}"/>
              </a:ext>
            </a:extLst>
          </p:cNvPr>
          <p:cNvSpPr txBox="1"/>
          <p:nvPr/>
        </p:nvSpPr>
        <p:spPr>
          <a:xfrm>
            <a:off x="14506910" y="7280998"/>
            <a:ext cx="4096160" cy="1851277"/>
          </a:xfrm>
          <a:prstGeom prst="rect">
            <a:avLst/>
          </a:prstGeom>
        </p:spPr>
        <p:txBody>
          <a:bodyPr vert="horz" wrap="square" lIns="0" tIns="15241" rIns="0" bIns="0" rtlCol="0">
            <a:spAutoFit/>
          </a:bodyPr>
          <a:lstStyle/>
          <a:p>
            <a:pPr marL="7702">
              <a:lnSpc>
                <a:spcPct val="80000"/>
              </a:lnSpc>
              <a:spcBef>
                <a:spcPts val="73"/>
              </a:spcBef>
            </a:pPr>
            <a:r>
              <a:rPr lang="ru-RU" sz="3400" b="1" dirty="0">
                <a:solidFill>
                  <a:schemeClr val="bg1"/>
                </a:solidFill>
                <a:latin typeface="Proxima Nova" panose="02000506030000020004" pitchFamily="2" charset="0"/>
              </a:rPr>
              <a:t>Самая большая база данных*</a:t>
            </a:r>
          </a:p>
          <a:p>
            <a:pPr marL="7702">
              <a:lnSpc>
                <a:spcPct val="80000"/>
              </a:lnSpc>
              <a:spcBef>
                <a:spcPts val="73"/>
              </a:spcBef>
            </a:pPr>
            <a:endParaRPr lang="ru-RU" sz="3000" b="1" dirty="0">
              <a:solidFill>
                <a:srgbClr val="00B0F0"/>
              </a:solidFill>
              <a:latin typeface="Proxima Nova" panose="02000506030000020004" pitchFamily="2" charset="0"/>
            </a:endParaRPr>
          </a:p>
          <a:p>
            <a:pPr marL="7702">
              <a:lnSpc>
                <a:spcPct val="80000"/>
              </a:lnSpc>
              <a:spcBef>
                <a:spcPts val="73"/>
              </a:spcBef>
            </a:pPr>
            <a:r>
              <a:rPr lang="ru-RU" sz="2400" dirty="0">
                <a:solidFill>
                  <a:schemeClr val="bg1"/>
                </a:solidFill>
                <a:latin typeface="Proxima Nova" panose="02000506030000020004" pitchFamily="2" charset="0"/>
              </a:rPr>
              <a:t>*</a:t>
            </a:r>
            <a:r>
              <a:rPr lang="en-US" sz="2400" dirty="0" err="1">
                <a:solidFill>
                  <a:schemeClr val="bg1"/>
                </a:solidFill>
                <a:latin typeface="Proxima Nova" panose="02000506030000020004" pitchFamily="2" charset="0"/>
              </a:rPr>
              <a:t>AdIndex</a:t>
            </a:r>
            <a:r>
              <a:rPr lang="en-US" sz="2400" dirty="0">
                <a:solidFill>
                  <a:schemeClr val="bg1"/>
                </a:solidFill>
                <a:latin typeface="Proxima Nova" panose="02000506030000020004" pitchFamily="2" charset="0"/>
              </a:rPr>
              <a:t> Technology </a:t>
            </a:r>
          </a:p>
          <a:p>
            <a:pPr marL="7702">
              <a:lnSpc>
                <a:spcPct val="80000"/>
              </a:lnSpc>
              <a:spcBef>
                <a:spcPts val="73"/>
              </a:spcBef>
            </a:pPr>
            <a:r>
              <a:rPr lang="en-US" sz="2400" dirty="0">
                <a:solidFill>
                  <a:schemeClr val="bg1"/>
                </a:solidFill>
                <a:latin typeface="Proxima Nova" panose="02000506030000020004" pitchFamily="2" charset="0"/>
              </a:rPr>
              <a:t>Map 2021</a:t>
            </a:r>
            <a:endParaRPr lang="ru-RU" sz="2400" dirty="0">
              <a:solidFill>
                <a:schemeClr val="bg1"/>
              </a:solidFill>
              <a:latin typeface="Proxima Nova" panose="02000506030000020004" pitchFamily="2" charset="0"/>
            </a:endParaRPr>
          </a:p>
        </p:txBody>
      </p:sp>
      <p:pic>
        <p:nvPicPr>
          <p:cNvPr id="49" name="Google Shape;297;p21">
            <a:extLst>
              <a:ext uri="{FF2B5EF4-FFF2-40B4-BE49-F238E27FC236}">
                <a16:creationId xmlns:a16="http://schemas.microsoft.com/office/drawing/2014/main" id="{958DD155-A17A-3F7D-B097-C63A5F2B33A8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7363" y="5527102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298;p21">
            <a:extLst>
              <a:ext uri="{FF2B5EF4-FFF2-40B4-BE49-F238E27FC236}">
                <a16:creationId xmlns:a16="http://schemas.microsoft.com/office/drawing/2014/main" id="{980052A9-029D-8A6E-F1DB-6F7B789FF68A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037488" y="6398280"/>
            <a:ext cx="703675" cy="721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380;p23">
            <a:extLst>
              <a:ext uri="{FF2B5EF4-FFF2-40B4-BE49-F238E27FC236}">
                <a16:creationId xmlns:a16="http://schemas.microsoft.com/office/drawing/2014/main" id="{105D69E9-4E6A-AAD6-72D6-169A2C9911F5}"/>
              </a:ext>
            </a:extLst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5982377" y="8577690"/>
            <a:ext cx="4096160" cy="2733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373401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16;p19">
            <a:extLst>
              <a:ext uri="{FF2B5EF4-FFF2-40B4-BE49-F238E27FC236}">
                <a16:creationId xmlns:a16="http://schemas.microsoft.com/office/drawing/2014/main" id="{87C229DB-BD79-1840-87BE-044EC99640EE}"/>
              </a:ext>
            </a:extLst>
          </p:cNvPr>
          <p:cNvSpPr/>
          <p:nvPr/>
        </p:nvSpPr>
        <p:spPr>
          <a:xfrm>
            <a:off x="901874" y="3483597"/>
            <a:ext cx="8476041" cy="4038919"/>
          </a:xfrm>
          <a:prstGeom prst="roundRect">
            <a:avLst>
              <a:gd name="adj" fmla="val 4815"/>
            </a:avLst>
          </a:prstGeom>
          <a:solidFill>
            <a:schemeClr val="lt1"/>
          </a:solidFill>
          <a:ln>
            <a:noFill/>
          </a:ln>
          <a:effectLst>
            <a:outerShdw blurRad="889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68568" tIns="34275" rIns="68568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61;p14">
            <a:extLst>
              <a:ext uri="{FF2B5EF4-FFF2-40B4-BE49-F238E27FC236}">
                <a16:creationId xmlns:a16="http://schemas.microsoft.com/office/drawing/2014/main" id="{96A42D03-37AC-2648-AF43-AB3C07FF94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77142" y="3938989"/>
            <a:ext cx="7925504" cy="3128133"/>
          </a:xfrm>
          <a:prstGeom prst="rect">
            <a:avLst/>
          </a:prstGeom>
        </p:spPr>
        <p:txBody>
          <a:bodyPr spcFirstLastPara="1" vert="horz" wrap="square" lIns="201012" tIns="201012" rIns="201012" bIns="201012" rtlCol="0" anchor="t" anchorCtr="0">
            <a:noAutofit/>
          </a:bodyPr>
          <a:lstStyle/>
          <a:p>
            <a:pPr marL="251321" indent="0" algn="ctr">
              <a:lnSpc>
                <a:spcPct val="100000"/>
              </a:lnSpc>
              <a:buNone/>
              <a:defRPr/>
            </a:pPr>
            <a:r>
              <a:rPr lang="ru-RU" sz="4000" b="1" dirty="0">
                <a:solidFill>
                  <a:srgbClr val="0C3BAE"/>
                </a:solidFill>
                <a:latin typeface="Proxima Nova" panose="02000506030000020004" pitchFamily="2" charset="0"/>
              </a:rPr>
              <a:t>Как происходит обработка сырых данных и </a:t>
            </a:r>
            <a:r>
              <a:rPr lang="ru-RU" sz="4000" b="1" dirty="0" err="1">
                <a:solidFill>
                  <a:srgbClr val="0C3BAE"/>
                </a:solidFill>
                <a:latin typeface="Proxima Nova" panose="02000506030000020004" pitchFamily="2" charset="0"/>
              </a:rPr>
              <a:t>смэтчивание</a:t>
            </a:r>
            <a:r>
              <a:rPr lang="ru-RU" sz="4000" b="1" dirty="0">
                <a:solidFill>
                  <a:srgbClr val="0C3BAE"/>
                </a:solidFill>
                <a:latin typeface="Proxima Nova" panose="02000506030000020004" pitchFamily="2" charset="0"/>
              </a:rPr>
              <a:t> их с </a:t>
            </a:r>
            <a:r>
              <a:rPr lang="en" sz="4000" b="1" dirty="0">
                <a:solidFill>
                  <a:srgbClr val="0C3BAE"/>
                </a:solidFill>
                <a:latin typeface="Proxima Nova" panose="02000506030000020004" pitchFamily="2" charset="0"/>
              </a:rPr>
              <a:t>Cookie </a:t>
            </a:r>
            <a:r>
              <a:rPr lang="ru-RU" sz="4000" b="1" dirty="0">
                <a:solidFill>
                  <a:srgbClr val="0C3BAE"/>
                </a:solidFill>
                <a:latin typeface="Proxima Nova" panose="02000506030000020004" pitchFamily="2" charset="0"/>
              </a:rPr>
              <a:t>и </a:t>
            </a:r>
            <a:r>
              <a:rPr lang="en" sz="4000" b="1" dirty="0">
                <a:solidFill>
                  <a:srgbClr val="0C3BAE"/>
                </a:solidFill>
                <a:latin typeface="Proxima Nova" panose="02000506030000020004" pitchFamily="2" charset="0"/>
              </a:rPr>
              <a:t>Device ID?</a:t>
            </a:r>
            <a:endParaRPr lang="en-US" sz="4000" b="1" dirty="0">
              <a:solidFill>
                <a:srgbClr val="0C3BAE"/>
              </a:solidFill>
              <a:latin typeface="Proxima Nova" panose="02000506030000020004" pitchFamily="2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58B808C-95BB-8559-7D02-871264B9E5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291"/>
          <a:stretch/>
        </p:blipFill>
        <p:spPr>
          <a:xfrm>
            <a:off x="711" y="7254875"/>
            <a:ext cx="20101278" cy="433724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10906BF-48FA-9D1E-DF6B-9341304B63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772932" y="3418750"/>
            <a:ext cx="3657600" cy="529119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E4A9151-C332-7F40-9D96-D34B873304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7342" y="1000073"/>
            <a:ext cx="2874391" cy="35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886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6;p23">
            <a:extLst>
              <a:ext uri="{FF2B5EF4-FFF2-40B4-BE49-F238E27FC236}">
                <a16:creationId xmlns:a16="http://schemas.microsoft.com/office/drawing/2014/main" id="{B7EC3ACD-A04C-5F0D-BD44-77FE55EFD90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5900" y="7558574"/>
            <a:ext cx="20181588" cy="4086462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Овал 18">
            <a:extLst>
              <a:ext uri="{FF2B5EF4-FFF2-40B4-BE49-F238E27FC236}">
                <a16:creationId xmlns:a16="http://schemas.microsoft.com/office/drawing/2014/main" id="{B51DCF42-5B59-0972-ABA3-C27FCC32C945}"/>
              </a:ext>
            </a:extLst>
          </p:cNvPr>
          <p:cNvSpPr/>
          <p:nvPr/>
        </p:nvSpPr>
        <p:spPr>
          <a:xfrm>
            <a:off x="12533970" y="2129038"/>
            <a:ext cx="6267100" cy="626806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09991AB-46A5-F3C0-B9C5-E204D1F49E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88923" y="3219158"/>
            <a:ext cx="4757194" cy="3171463"/>
          </a:xfrm>
          <a:prstGeom prst="rect">
            <a:avLst/>
          </a:prstGeom>
        </p:spPr>
      </p:pic>
      <p:sp>
        <p:nvSpPr>
          <p:cNvPr id="15" name="object 20">
            <a:extLst>
              <a:ext uri="{FF2B5EF4-FFF2-40B4-BE49-F238E27FC236}">
                <a16:creationId xmlns:a16="http://schemas.microsoft.com/office/drawing/2014/main" id="{951D59F2-C062-92C7-44C3-1C6764B68858}"/>
              </a:ext>
            </a:extLst>
          </p:cNvPr>
          <p:cNvSpPr txBox="1"/>
          <p:nvPr/>
        </p:nvSpPr>
        <p:spPr>
          <a:xfrm>
            <a:off x="801062" y="614511"/>
            <a:ext cx="16381137" cy="1563891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pPr marL="12701" marR="5081">
              <a:spcBef>
                <a:spcPts val="95"/>
              </a:spcBef>
            </a:pPr>
            <a:r>
              <a:rPr lang="ru-RU" sz="5000" b="1" spc="-150" dirty="0">
                <a:solidFill>
                  <a:srgbClr val="6442C4"/>
                </a:solidFill>
                <a:latin typeface="Proxima Nova" panose="02000506030000020004" pitchFamily="2" charset="0"/>
                <a:cs typeface="Arial"/>
              </a:rPr>
              <a:t>Обработка «сырых» данных и </a:t>
            </a:r>
            <a:r>
              <a:rPr lang="ru-RU" sz="5000" b="1" spc="-150" dirty="0" err="1">
                <a:solidFill>
                  <a:srgbClr val="6442C4"/>
                </a:solidFill>
                <a:latin typeface="Proxima Nova" panose="02000506030000020004" pitchFamily="2" charset="0"/>
                <a:cs typeface="Arial"/>
              </a:rPr>
              <a:t>смэтчивание</a:t>
            </a:r>
            <a:r>
              <a:rPr lang="ru-RU" sz="5000" b="1" spc="-150" dirty="0">
                <a:solidFill>
                  <a:srgbClr val="6442C4"/>
                </a:solidFill>
                <a:latin typeface="Proxima Nova" panose="02000506030000020004" pitchFamily="2" charset="0"/>
                <a:cs typeface="Arial"/>
              </a:rPr>
              <a:t> </a:t>
            </a:r>
            <a:endParaRPr lang="en-US" sz="5000" b="1" spc="-150" dirty="0">
              <a:solidFill>
                <a:srgbClr val="6442C4"/>
              </a:solidFill>
              <a:latin typeface="Proxima Nova" panose="02000506030000020004" pitchFamily="2" charset="0"/>
              <a:cs typeface="Arial"/>
            </a:endParaRPr>
          </a:p>
          <a:p>
            <a:pPr marL="12701" marR="5081">
              <a:spcBef>
                <a:spcPts val="95"/>
              </a:spcBef>
            </a:pPr>
            <a:r>
              <a:rPr lang="ru-RU" sz="5000" b="1" spc="-150" dirty="0">
                <a:solidFill>
                  <a:srgbClr val="6442C4"/>
                </a:solidFill>
                <a:latin typeface="Proxima Nova" panose="02000506030000020004" pitchFamily="2" charset="0"/>
                <a:cs typeface="Arial"/>
              </a:rPr>
              <a:t>их с </a:t>
            </a:r>
            <a:r>
              <a:rPr lang="en-US" sz="5000" b="1" spc="-150" dirty="0">
                <a:solidFill>
                  <a:srgbClr val="6442C4"/>
                </a:solidFill>
                <a:latin typeface="Proxima Nova" panose="02000506030000020004" pitchFamily="2" charset="0"/>
                <a:cs typeface="Arial"/>
              </a:rPr>
              <a:t>Cookie </a:t>
            </a:r>
            <a:r>
              <a:rPr lang="ru-RU" sz="5000" b="1" spc="-150" dirty="0">
                <a:solidFill>
                  <a:srgbClr val="6442C4"/>
                </a:solidFill>
                <a:latin typeface="Proxima Nova" panose="02000506030000020004" pitchFamily="2" charset="0"/>
                <a:cs typeface="Arial"/>
              </a:rPr>
              <a:t>и </a:t>
            </a:r>
            <a:r>
              <a:rPr lang="en-US" sz="5000" b="1" spc="-150" dirty="0">
                <a:solidFill>
                  <a:srgbClr val="6442C4"/>
                </a:solidFill>
                <a:latin typeface="Proxima Nova" panose="02000506030000020004" pitchFamily="2" charset="0"/>
                <a:cs typeface="Arial"/>
              </a:rPr>
              <a:t>Device ID</a:t>
            </a: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39A0EE90-2EC8-5D04-4C93-0F0E0522FC22}"/>
              </a:ext>
            </a:extLst>
          </p:cNvPr>
          <p:cNvCxnSpPr>
            <a:cxnSpLocks/>
          </p:cNvCxnSpPr>
          <p:nvPr/>
        </p:nvCxnSpPr>
        <p:spPr>
          <a:xfrm>
            <a:off x="801062" y="2642611"/>
            <a:ext cx="1720259" cy="0"/>
          </a:xfrm>
          <a:prstGeom prst="line">
            <a:avLst/>
          </a:prstGeom>
          <a:ln w="88900">
            <a:solidFill>
              <a:srgbClr val="644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DF951A7-D9E8-F89A-8114-C681D42EF2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47343" y="753074"/>
            <a:ext cx="2057400" cy="596900"/>
          </a:xfrm>
          <a:prstGeom prst="rect">
            <a:avLst/>
          </a:prstGeom>
        </p:spPr>
      </p:pic>
      <p:sp>
        <p:nvSpPr>
          <p:cNvPr id="22" name="Овал 21">
            <a:extLst>
              <a:ext uri="{FF2B5EF4-FFF2-40B4-BE49-F238E27FC236}">
                <a16:creationId xmlns:a16="http://schemas.microsoft.com/office/drawing/2014/main" id="{1E0DDF37-7E12-3494-A24B-6D572B7B9E7A}"/>
              </a:ext>
            </a:extLst>
          </p:cNvPr>
          <p:cNvSpPr/>
          <p:nvPr/>
        </p:nvSpPr>
        <p:spPr>
          <a:xfrm>
            <a:off x="7592980" y="4219684"/>
            <a:ext cx="6267100" cy="626806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173CB0-2980-83BD-6DE9-5FAE2F1C27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12034" y="5427552"/>
            <a:ext cx="4757194" cy="3171463"/>
          </a:xfrm>
          <a:prstGeom prst="rect">
            <a:avLst/>
          </a:prstGeom>
        </p:spPr>
      </p:pic>
      <p:sp>
        <p:nvSpPr>
          <p:cNvPr id="31" name="object 27">
            <a:extLst>
              <a:ext uri="{FF2B5EF4-FFF2-40B4-BE49-F238E27FC236}">
                <a16:creationId xmlns:a16="http://schemas.microsoft.com/office/drawing/2014/main" id="{C9CD2739-A7E4-0EDD-3B72-D2C76BF24EA1}"/>
              </a:ext>
            </a:extLst>
          </p:cNvPr>
          <p:cNvSpPr txBox="1"/>
          <p:nvPr/>
        </p:nvSpPr>
        <p:spPr>
          <a:xfrm>
            <a:off x="8347933" y="8625215"/>
            <a:ext cx="4757194" cy="1346011"/>
          </a:xfrm>
          <a:prstGeom prst="rect">
            <a:avLst/>
          </a:prstGeom>
        </p:spPr>
        <p:txBody>
          <a:bodyPr vert="horz" wrap="square" lIns="0" tIns="15241" rIns="0" bIns="0" rtlCol="0">
            <a:spAutoFit/>
          </a:bodyPr>
          <a:lstStyle/>
          <a:p>
            <a:pPr marL="7702" algn="ctr">
              <a:lnSpc>
                <a:spcPct val="80000"/>
              </a:lnSpc>
              <a:spcBef>
                <a:spcPts val="73"/>
              </a:spcBef>
            </a:pPr>
            <a:r>
              <a:rPr lang="ru-RU" sz="2400" b="1" dirty="0">
                <a:solidFill>
                  <a:srgbClr val="6442C4"/>
                </a:solidFill>
                <a:latin typeface="Proxima Nova" panose="02000506030000020004" pitchFamily="2" charset="0"/>
              </a:rPr>
              <a:t>Интересуются покупкой недвижимости</a:t>
            </a:r>
          </a:p>
          <a:p>
            <a:pPr marL="7702" algn="ctr">
              <a:lnSpc>
                <a:spcPct val="80000"/>
              </a:lnSpc>
              <a:spcBef>
                <a:spcPts val="73"/>
              </a:spcBef>
            </a:pPr>
            <a:endParaRPr lang="ru-RU" sz="3000" b="1" dirty="0">
              <a:solidFill>
                <a:srgbClr val="00B0F0"/>
              </a:solidFill>
              <a:latin typeface="Proxima Nova" panose="02000506030000020004" pitchFamily="2" charset="0"/>
            </a:endParaRPr>
          </a:p>
          <a:p>
            <a:pPr marL="7702" algn="ctr">
              <a:lnSpc>
                <a:spcPct val="80000"/>
              </a:lnSpc>
              <a:spcBef>
                <a:spcPts val="73"/>
              </a:spcBef>
            </a:pP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500 000</a:t>
            </a:r>
          </a:p>
        </p:txBody>
      </p:sp>
      <p:sp>
        <p:nvSpPr>
          <p:cNvPr id="32" name="object 27">
            <a:extLst>
              <a:ext uri="{FF2B5EF4-FFF2-40B4-BE49-F238E27FC236}">
                <a16:creationId xmlns:a16="http://schemas.microsoft.com/office/drawing/2014/main" id="{30990389-6EF0-A221-AEE8-73FB4F8C2173}"/>
              </a:ext>
            </a:extLst>
          </p:cNvPr>
          <p:cNvSpPr txBox="1"/>
          <p:nvPr/>
        </p:nvSpPr>
        <p:spPr>
          <a:xfrm>
            <a:off x="13324822" y="6516362"/>
            <a:ext cx="4757194" cy="1346011"/>
          </a:xfrm>
          <a:prstGeom prst="rect">
            <a:avLst/>
          </a:prstGeom>
        </p:spPr>
        <p:txBody>
          <a:bodyPr vert="horz" wrap="square" lIns="0" tIns="15241" rIns="0" bIns="0" rtlCol="0">
            <a:spAutoFit/>
          </a:bodyPr>
          <a:lstStyle/>
          <a:p>
            <a:pPr marL="7702" algn="ctr">
              <a:lnSpc>
                <a:spcPct val="80000"/>
              </a:lnSpc>
              <a:spcBef>
                <a:spcPts val="73"/>
              </a:spcBef>
            </a:pPr>
            <a:r>
              <a:rPr lang="ru-RU" sz="2400" b="1" dirty="0">
                <a:solidFill>
                  <a:srgbClr val="6442C4"/>
                </a:solidFill>
                <a:latin typeface="Proxima Nova" panose="02000506030000020004" pitchFamily="2" charset="0"/>
              </a:rPr>
              <a:t>Интересуются покупка загородного дома</a:t>
            </a:r>
          </a:p>
          <a:p>
            <a:pPr marL="7702" algn="ctr">
              <a:lnSpc>
                <a:spcPct val="80000"/>
              </a:lnSpc>
              <a:spcBef>
                <a:spcPts val="73"/>
              </a:spcBef>
            </a:pPr>
            <a:endParaRPr lang="ru-RU" sz="3000" b="1" dirty="0">
              <a:solidFill>
                <a:srgbClr val="00B0F0"/>
              </a:solidFill>
              <a:latin typeface="Proxima Nova" panose="02000506030000020004" pitchFamily="2" charset="0"/>
            </a:endParaRPr>
          </a:p>
          <a:p>
            <a:pPr marL="7702" algn="ctr">
              <a:lnSpc>
                <a:spcPct val="80000"/>
              </a:lnSpc>
              <a:spcBef>
                <a:spcPts val="73"/>
              </a:spcBef>
            </a:pPr>
            <a:r>
              <a:rPr lang="ru-RU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300 000</a:t>
            </a:r>
          </a:p>
        </p:txBody>
      </p:sp>
      <p:sp>
        <p:nvSpPr>
          <p:cNvPr id="33" name="object 27">
            <a:extLst>
              <a:ext uri="{FF2B5EF4-FFF2-40B4-BE49-F238E27FC236}">
                <a16:creationId xmlns:a16="http://schemas.microsoft.com/office/drawing/2014/main" id="{4CC916CD-54DD-BAC0-058E-EEA0845E27DA}"/>
              </a:ext>
            </a:extLst>
          </p:cNvPr>
          <p:cNvSpPr txBox="1"/>
          <p:nvPr/>
        </p:nvSpPr>
        <p:spPr>
          <a:xfrm>
            <a:off x="801062" y="3933346"/>
            <a:ext cx="5487301" cy="5166031"/>
          </a:xfrm>
          <a:prstGeom prst="rect">
            <a:avLst/>
          </a:prstGeom>
        </p:spPr>
        <p:txBody>
          <a:bodyPr vert="horz" wrap="square" lIns="0" tIns="15241" rIns="0" bIns="0" rtlCol="0">
            <a:spAutoFit/>
          </a:bodyPr>
          <a:lstStyle/>
          <a:p>
            <a:pPr marL="7702">
              <a:lnSpc>
                <a:spcPct val="80000"/>
              </a:lnSpc>
              <a:spcBef>
                <a:spcPts val="73"/>
              </a:spcBef>
            </a:pPr>
            <a:r>
              <a:rPr lang="en-US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Step by Step</a:t>
            </a:r>
            <a:r>
              <a:rPr lang="ru-RU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:</a:t>
            </a:r>
            <a:endParaRPr lang="en-US" sz="3000" b="1" dirty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2" charset="0"/>
            </a:endParaRPr>
          </a:p>
          <a:p>
            <a:pPr marL="7702">
              <a:lnSpc>
                <a:spcPct val="80000"/>
              </a:lnSpc>
              <a:spcBef>
                <a:spcPts val="73"/>
              </a:spcBef>
            </a:pPr>
            <a:endParaRPr lang="en-US" sz="2400" dirty="0">
              <a:solidFill>
                <a:srgbClr val="595959"/>
              </a:solidFill>
              <a:latin typeface="Proxima Nova" panose="02000506030000020004" pitchFamily="2" charset="0"/>
            </a:endParaRPr>
          </a:p>
          <a:p>
            <a:pPr marL="817923" indent="-342934">
              <a:spcBef>
                <a:spcPts val="73"/>
              </a:spcBef>
              <a:buClr>
                <a:srgbClr val="6442C4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95959"/>
                </a:solidFill>
                <a:latin typeface="Proxima Nova" panose="02000506030000020004" pitchFamily="2" charset="0"/>
              </a:rPr>
              <a:t>Посещение пользователем сайта в интернете</a:t>
            </a:r>
          </a:p>
          <a:p>
            <a:pPr marL="817923" indent="-342934">
              <a:spcBef>
                <a:spcPts val="73"/>
              </a:spcBef>
              <a:buClr>
                <a:srgbClr val="6442C4"/>
              </a:buClr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595959"/>
              </a:solidFill>
              <a:latin typeface="Proxima Nova" panose="02000506030000020004" pitchFamily="2" charset="0"/>
            </a:endParaRPr>
          </a:p>
          <a:p>
            <a:pPr marL="817923" indent="-342934">
              <a:spcBef>
                <a:spcPts val="73"/>
              </a:spcBef>
              <a:buClr>
                <a:srgbClr val="6442C4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95959"/>
                </a:solidFill>
                <a:latin typeface="Proxima Nova" panose="02000506030000020004" pitchFamily="2" charset="0"/>
              </a:rPr>
              <a:t>Присваивание пользователю куки</a:t>
            </a:r>
          </a:p>
          <a:p>
            <a:pPr marL="817923" indent="-342934">
              <a:spcBef>
                <a:spcPts val="73"/>
              </a:spcBef>
              <a:buClr>
                <a:srgbClr val="6442C4"/>
              </a:buClr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595959"/>
              </a:solidFill>
              <a:latin typeface="Proxima Nova" panose="02000506030000020004" pitchFamily="2" charset="0"/>
            </a:endParaRPr>
          </a:p>
          <a:p>
            <a:pPr marL="817923" indent="-342934">
              <a:spcBef>
                <a:spcPts val="73"/>
              </a:spcBef>
              <a:buClr>
                <a:srgbClr val="6442C4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95959"/>
                </a:solidFill>
                <a:latin typeface="Proxima Nova" panose="02000506030000020004" pitchFamily="2" charset="0"/>
              </a:rPr>
              <a:t>Формирование связи:           </a:t>
            </a:r>
            <a:r>
              <a:rPr lang="ru-RU" sz="2400" dirty="0">
                <a:solidFill>
                  <a:srgbClr val="6442C4"/>
                </a:solidFill>
                <a:latin typeface="Proxima Nova" panose="02000506030000020004" pitchFamily="2" charset="0"/>
              </a:rPr>
              <a:t>адрес сайта + </a:t>
            </a:r>
            <a:r>
              <a:rPr lang="ru-RU" sz="2400" dirty="0" err="1">
                <a:solidFill>
                  <a:srgbClr val="6442C4"/>
                </a:solidFill>
                <a:latin typeface="Proxima Nova" panose="02000506030000020004" pitchFamily="2" charset="0"/>
              </a:rPr>
              <a:t>кука</a:t>
            </a:r>
            <a:endParaRPr lang="ru-RU" sz="2400" dirty="0">
              <a:solidFill>
                <a:srgbClr val="6442C4"/>
              </a:solidFill>
              <a:latin typeface="Proxima Nova" panose="02000506030000020004" pitchFamily="2" charset="0"/>
            </a:endParaRPr>
          </a:p>
          <a:p>
            <a:pPr marL="817923" indent="-342934">
              <a:spcBef>
                <a:spcPts val="73"/>
              </a:spcBef>
              <a:buClr>
                <a:srgbClr val="6442C4"/>
              </a:buClr>
              <a:buFont typeface="Arial" panose="020B0604020202020204" pitchFamily="34" charset="0"/>
              <a:buChar char="•"/>
            </a:pPr>
            <a:endParaRPr lang="ru-RU" sz="2400" dirty="0">
              <a:solidFill>
                <a:srgbClr val="595959"/>
              </a:solidFill>
              <a:latin typeface="Proxima Nova" panose="02000506030000020004" pitchFamily="2" charset="0"/>
            </a:endParaRPr>
          </a:p>
          <a:p>
            <a:pPr marL="817923" indent="-342934">
              <a:spcBef>
                <a:spcPts val="73"/>
              </a:spcBef>
              <a:buClr>
                <a:srgbClr val="6442C4"/>
              </a:buClr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rgbClr val="595959"/>
                </a:solidFill>
                <a:latin typeface="Proxima Nova" panose="02000506030000020004" pitchFamily="2" charset="0"/>
              </a:rPr>
              <a:t>Мониторинг статуса куки </a:t>
            </a:r>
            <a:r>
              <a:rPr lang="ru-RU" sz="2400" dirty="0">
                <a:solidFill>
                  <a:srgbClr val="6442C4"/>
                </a:solidFill>
                <a:latin typeface="Proxima Nova" panose="02000506030000020004" pitchFamily="2" charset="0"/>
              </a:rPr>
              <a:t>каждые 24 часа </a:t>
            </a:r>
          </a:p>
          <a:p>
            <a:pPr marL="817923" indent="-342934">
              <a:spcBef>
                <a:spcPts val="73"/>
              </a:spcBef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595959"/>
              </a:solidFill>
              <a:latin typeface="Proxima Nova" panose="02000506030000020004" pitchFamily="2" charset="0"/>
            </a:endParaRPr>
          </a:p>
        </p:txBody>
      </p:sp>
      <p:pic>
        <p:nvPicPr>
          <p:cNvPr id="36" name="Google Shape;297;p21">
            <a:extLst>
              <a:ext uri="{FF2B5EF4-FFF2-40B4-BE49-F238E27FC236}">
                <a16:creationId xmlns:a16="http://schemas.microsoft.com/office/drawing/2014/main" id="{FA4D7864-64D7-F4A3-9926-7A46CCB1077B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841594" y="2987868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Google Shape;298;p21">
            <a:extLst>
              <a:ext uri="{FF2B5EF4-FFF2-40B4-BE49-F238E27FC236}">
                <a16:creationId xmlns:a16="http://schemas.microsoft.com/office/drawing/2014/main" id="{FB51CF7C-A7BB-7AA3-AE9B-D306C5774C55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71719" y="3859046"/>
            <a:ext cx="703675" cy="721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00165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90CA9D3-8F1C-4871-9DD1-47A94BEF6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51318" y="5124505"/>
            <a:ext cx="6197600" cy="3136900"/>
          </a:xfrm>
          <a:prstGeom prst="rect">
            <a:avLst/>
          </a:prstGeom>
        </p:spPr>
      </p:pic>
      <p:sp>
        <p:nvSpPr>
          <p:cNvPr id="22" name="Google Shape;216;p19">
            <a:extLst>
              <a:ext uri="{FF2B5EF4-FFF2-40B4-BE49-F238E27FC236}">
                <a16:creationId xmlns:a16="http://schemas.microsoft.com/office/drawing/2014/main" id="{87C229DB-BD79-1840-87BE-044EC99640EE}"/>
              </a:ext>
            </a:extLst>
          </p:cNvPr>
          <p:cNvSpPr/>
          <p:nvPr/>
        </p:nvSpPr>
        <p:spPr>
          <a:xfrm>
            <a:off x="901874" y="3483597"/>
            <a:ext cx="8476041" cy="4038919"/>
          </a:xfrm>
          <a:prstGeom prst="roundRect">
            <a:avLst>
              <a:gd name="adj" fmla="val 4815"/>
            </a:avLst>
          </a:prstGeom>
          <a:solidFill>
            <a:schemeClr val="lt1"/>
          </a:solidFill>
          <a:ln>
            <a:noFill/>
          </a:ln>
          <a:effectLst>
            <a:outerShdw blurRad="889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68568" tIns="34275" rIns="68568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61;p14">
            <a:extLst>
              <a:ext uri="{FF2B5EF4-FFF2-40B4-BE49-F238E27FC236}">
                <a16:creationId xmlns:a16="http://schemas.microsoft.com/office/drawing/2014/main" id="{96A42D03-37AC-2648-AF43-AB3C07FF94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1874" y="4506945"/>
            <a:ext cx="7925504" cy="1676531"/>
          </a:xfrm>
          <a:prstGeom prst="rect">
            <a:avLst/>
          </a:prstGeom>
        </p:spPr>
        <p:txBody>
          <a:bodyPr spcFirstLastPara="1" vert="horz" wrap="square" lIns="201012" tIns="201012" rIns="201012" bIns="201012" rtlCol="0" anchor="t" anchorCtr="0">
            <a:noAutofit/>
          </a:bodyPr>
          <a:lstStyle/>
          <a:p>
            <a:pPr marL="251321" indent="0" algn="ctr">
              <a:lnSpc>
                <a:spcPct val="100000"/>
              </a:lnSpc>
              <a:buNone/>
              <a:defRPr/>
            </a:pPr>
            <a:r>
              <a:rPr lang="ru-RU" sz="4000" b="1" dirty="0">
                <a:solidFill>
                  <a:srgbClr val="0C3BAE"/>
                </a:solidFill>
                <a:latin typeface="Proxima Nova" panose="02000506030000020004" pitchFamily="2" charset="0"/>
              </a:rPr>
              <a:t>На основании каких параметров строится </a:t>
            </a:r>
            <a:r>
              <a:rPr lang="en" sz="4000" b="1" dirty="0">
                <a:solidFill>
                  <a:srgbClr val="0C3BAE"/>
                </a:solidFill>
                <a:latin typeface="Proxima Nova" panose="02000506030000020004" pitchFamily="2" charset="0"/>
              </a:rPr>
              <a:t>LAL</a:t>
            </a:r>
            <a:r>
              <a:rPr lang="ru-RU" sz="4000" b="1" dirty="0">
                <a:solidFill>
                  <a:srgbClr val="0C3BAE"/>
                </a:solidFill>
                <a:latin typeface="Proxima Nova" panose="02000506030000020004" pitchFamily="2" charset="0"/>
              </a:rPr>
              <a:t>?</a:t>
            </a:r>
            <a:endParaRPr lang="en-US" sz="4000" b="1" dirty="0">
              <a:solidFill>
                <a:srgbClr val="0C3BAE"/>
              </a:solidFill>
              <a:latin typeface="Proxima Nova" panose="02000506030000020004" pitchFamily="2" charset="0"/>
            </a:endParaRPr>
          </a:p>
        </p:txBody>
      </p:sp>
      <p:pic>
        <p:nvPicPr>
          <p:cNvPr id="7" name="Рисунок 44">
            <a:extLst>
              <a:ext uri="{FF2B5EF4-FFF2-40B4-BE49-F238E27FC236}">
                <a16:creationId xmlns:a16="http://schemas.microsoft.com/office/drawing/2014/main" id="{23109956-93E4-3BD3-88AD-0AEDBDCC8FE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" y="8245475"/>
            <a:ext cx="20104101" cy="306387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543E255-F7CE-FCF0-056B-035E303F7B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1807" y="2182666"/>
            <a:ext cx="5778500" cy="32766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DE1B318-4524-4A8B-17F3-18F78A1AF2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47342" y="1000073"/>
            <a:ext cx="2874391" cy="35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857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330;p22">
            <a:extLst>
              <a:ext uri="{FF2B5EF4-FFF2-40B4-BE49-F238E27FC236}">
                <a16:creationId xmlns:a16="http://schemas.microsoft.com/office/drawing/2014/main" id="{7459AD12-A952-B925-0A44-FB17D1BF99E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5900" y="7087520"/>
            <a:ext cx="20181588" cy="424040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D40052A2-A24C-AD78-AAAD-4B2C1A0C34AA}"/>
              </a:ext>
            </a:extLst>
          </p:cNvPr>
          <p:cNvSpPr/>
          <p:nvPr/>
        </p:nvSpPr>
        <p:spPr>
          <a:xfrm>
            <a:off x="3061849" y="2612877"/>
            <a:ext cx="13385494" cy="7452173"/>
          </a:xfrm>
          <a:prstGeom prst="roundRect">
            <a:avLst/>
          </a:prstGeom>
          <a:solidFill>
            <a:srgbClr val="644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object 20">
            <a:extLst>
              <a:ext uri="{FF2B5EF4-FFF2-40B4-BE49-F238E27FC236}">
                <a16:creationId xmlns:a16="http://schemas.microsoft.com/office/drawing/2014/main" id="{951D59F2-C062-92C7-44C3-1C6764B68858}"/>
              </a:ext>
            </a:extLst>
          </p:cNvPr>
          <p:cNvSpPr txBox="1"/>
          <p:nvPr/>
        </p:nvSpPr>
        <p:spPr>
          <a:xfrm>
            <a:off x="801062" y="614511"/>
            <a:ext cx="16381137" cy="781625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pPr marL="12701" marR="5081">
              <a:spcBef>
                <a:spcPts val="95"/>
              </a:spcBef>
            </a:pPr>
            <a:r>
              <a:rPr lang="ru-RU" sz="5000" b="1" spc="-150" dirty="0">
                <a:solidFill>
                  <a:srgbClr val="6442C4"/>
                </a:solidFill>
                <a:latin typeface="Proxima Nova" panose="02000506030000020004" pitchFamily="2" charset="0"/>
                <a:cs typeface="Arial"/>
              </a:rPr>
              <a:t>Как формировать качественный </a:t>
            </a:r>
            <a:r>
              <a:rPr lang="en-US" sz="5000" b="1" spc="-150" dirty="0">
                <a:solidFill>
                  <a:srgbClr val="6442C4"/>
                </a:solidFill>
                <a:latin typeface="Proxima Nova" panose="02000506030000020004" pitchFamily="2" charset="0"/>
                <a:cs typeface="Arial"/>
              </a:rPr>
              <a:t>LAL-</a:t>
            </a:r>
            <a:r>
              <a:rPr lang="ru-RU" sz="5000" b="1" spc="-150" dirty="0">
                <a:solidFill>
                  <a:srgbClr val="6442C4"/>
                </a:solidFill>
                <a:latin typeface="Proxima Nova" panose="02000506030000020004" pitchFamily="2" charset="0"/>
                <a:cs typeface="Arial"/>
              </a:rPr>
              <a:t>сегмент</a:t>
            </a:r>
            <a:endParaRPr lang="en-US" sz="5000" b="1" spc="-150" dirty="0">
              <a:solidFill>
                <a:srgbClr val="6442C4"/>
              </a:solidFill>
              <a:latin typeface="Proxima Nova" panose="02000506030000020004" pitchFamily="2" charset="0"/>
              <a:cs typeface="Arial"/>
            </a:endParaRPr>
          </a:p>
        </p:txBody>
      </p: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39A0EE90-2EC8-5D04-4C93-0F0E0522FC22}"/>
              </a:ext>
            </a:extLst>
          </p:cNvPr>
          <p:cNvCxnSpPr>
            <a:cxnSpLocks/>
          </p:cNvCxnSpPr>
          <p:nvPr/>
        </p:nvCxnSpPr>
        <p:spPr>
          <a:xfrm>
            <a:off x="801062" y="1795118"/>
            <a:ext cx="1720259" cy="0"/>
          </a:xfrm>
          <a:prstGeom prst="line">
            <a:avLst/>
          </a:prstGeom>
          <a:ln w="88900">
            <a:solidFill>
              <a:srgbClr val="644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FDF951A7-D9E8-F89A-8114-C681D42EF2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7343" y="753074"/>
            <a:ext cx="2057400" cy="596900"/>
          </a:xfrm>
          <a:prstGeom prst="rect">
            <a:avLst/>
          </a:prstGeom>
        </p:spPr>
      </p:pic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221C3AD7-3B99-103E-58C7-8527A6E4DA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4254" y="2859915"/>
            <a:ext cx="12960683" cy="6958095"/>
          </a:xfrm>
          <a:prstGeom prst="rect">
            <a:avLst/>
          </a:prstGeom>
        </p:spPr>
      </p:pic>
      <p:pic>
        <p:nvPicPr>
          <p:cNvPr id="32" name="Google Shape;347;p22">
            <a:extLst>
              <a:ext uri="{FF2B5EF4-FFF2-40B4-BE49-F238E27FC236}">
                <a16:creationId xmlns:a16="http://schemas.microsoft.com/office/drawing/2014/main" id="{D59771C6-1190-2459-1208-031B769926E2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061848" y="9740588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48;p22">
            <a:extLst>
              <a:ext uri="{FF2B5EF4-FFF2-40B4-BE49-F238E27FC236}">
                <a16:creationId xmlns:a16="http://schemas.microsoft.com/office/drawing/2014/main" id="{51A46674-D12E-A5F7-F752-44A43B20DB00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7023" y="8790888"/>
            <a:ext cx="840889" cy="86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47;p22">
            <a:extLst>
              <a:ext uri="{FF2B5EF4-FFF2-40B4-BE49-F238E27FC236}">
                <a16:creationId xmlns:a16="http://schemas.microsoft.com/office/drawing/2014/main" id="{29DD297F-E57E-8173-B5D5-29E060832BA9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231280" y="6070875"/>
            <a:ext cx="1143000" cy="11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48;p22">
            <a:extLst>
              <a:ext uri="{FF2B5EF4-FFF2-40B4-BE49-F238E27FC236}">
                <a16:creationId xmlns:a16="http://schemas.microsoft.com/office/drawing/2014/main" id="{576EC6C5-954C-31EF-4E9C-339D295787DE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6918867" y="7725830"/>
            <a:ext cx="840889" cy="861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67102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16;p19">
            <a:extLst>
              <a:ext uri="{FF2B5EF4-FFF2-40B4-BE49-F238E27FC236}">
                <a16:creationId xmlns:a16="http://schemas.microsoft.com/office/drawing/2014/main" id="{87C229DB-BD79-1840-87BE-044EC99640EE}"/>
              </a:ext>
            </a:extLst>
          </p:cNvPr>
          <p:cNvSpPr/>
          <p:nvPr/>
        </p:nvSpPr>
        <p:spPr>
          <a:xfrm>
            <a:off x="901874" y="3483597"/>
            <a:ext cx="8390981" cy="4038919"/>
          </a:xfrm>
          <a:prstGeom prst="roundRect">
            <a:avLst>
              <a:gd name="adj" fmla="val 4815"/>
            </a:avLst>
          </a:prstGeom>
          <a:solidFill>
            <a:schemeClr val="lt1"/>
          </a:solidFill>
          <a:ln>
            <a:noFill/>
          </a:ln>
          <a:effectLst>
            <a:outerShdw blurRad="889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68568" tIns="34275" rIns="68568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61;p14">
            <a:extLst>
              <a:ext uri="{FF2B5EF4-FFF2-40B4-BE49-F238E27FC236}">
                <a16:creationId xmlns:a16="http://schemas.microsoft.com/office/drawing/2014/main" id="{96A42D03-37AC-2648-AF43-AB3C07FF94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01875" y="4042204"/>
            <a:ext cx="8077838" cy="2921704"/>
          </a:xfrm>
          <a:prstGeom prst="rect">
            <a:avLst/>
          </a:prstGeom>
        </p:spPr>
        <p:txBody>
          <a:bodyPr spcFirstLastPara="1" vert="horz" wrap="square" lIns="201012" tIns="201012" rIns="201012" bIns="201012" rtlCol="0" anchor="t" anchorCtr="0">
            <a:noAutofit/>
          </a:bodyPr>
          <a:lstStyle/>
          <a:p>
            <a:pPr marL="251321" indent="0" algn="ctr">
              <a:lnSpc>
                <a:spcPct val="100000"/>
              </a:lnSpc>
              <a:buNone/>
              <a:defRPr/>
            </a:pPr>
            <a:r>
              <a:rPr lang="ru-RU" sz="4000" b="1" dirty="0">
                <a:solidFill>
                  <a:srgbClr val="0C3BAE"/>
                </a:solidFill>
                <a:latin typeface="Proxima Nova" panose="02000506030000020004" pitchFamily="2" charset="0"/>
              </a:rPr>
              <a:t>Какие технические возможности существуют для работы с сегментами</a:t>
            </a:r>
          </a:p>
          <a:p>
            <a:pPr marL="251321" indent="0" algn="ctr">
              <a:lnSpc>
                <a:spcPct val="100000"/>
              </a:lnSpc>
              <a:buNone/>
              <a:defRPr/>
            </a:pPr>
            <a:r>
              <a:rPr lang="ru-RU" sz="4000" b="1" dirty="0">
                <a:solidFill>
                  <a:srgbClr val="0C3BAE"/>
                </a:solidFill>
                <a:latin typeface="Proxima Nova" panose="02000506030000020004" pitchFamily="2" charset="0"/>
              </a:rPr>
              <a:t>в </a:t>
            </a:r>
            <a:r>
              <a:rPr lang="en" sz="4000" b="1" dirty="0">
                <a:solidFill>
                  <a:srgbClr val="0C3BAE"/>
                </a:solidFill>
                <a:latin typeface="Proxima Nova" panose="02000506030000020004" pitchFamily="2" charset="0"/>
              </a:rPr>
              <a:t>DSP</a:t>
            </a:r>
            <a:r>
              <a:rPr lang="ru-RU" sz="4000" b="1" dirty="0">
                <a:solidFill>
                  <a:srgbClr val="0C3BAE"/>
                </a:solidFill>
                <a:latin typeface="Proxima Nova" panose="02000506030000020004" pitchFamily="2" charset="0"/>
              </a:rPr>
              <a:t>?</a:t>
            </a:r>
            <a:endParaRPr lang="en-US" sz="4000" b="1" dirty="0">
              <a:solidFill>
                <a:srgbClr val="0C3BAE"/>
              </a:solidFill>
              <a:latin typeface="Proxima Nova" panose="02000506030000020004" pitchFamily="2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D7B0242-389C-1E90-37B1-22F412578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4980" y="2614713"/>
            <a:ext cx="10287000" cy="6081511"/>
          </a:xfrm>
          <a:prstGeom prst="rect">
            <a:avLst/>
          </a:prstGeom>
        </p:spPr>
      </p:pic>
      <p:pic>
        <p:nvPicPr>
          <p:cNvPr id="8" name="Рисунок 44">
            <a:extLst>
              <a:ext uri="{FF2B5EF4-FFF2-40B4-BE49-F238E27FC236}">
                <a16:creationId xmlns:a16="http://schemas.microsoft.com/office/drawing/2014/main" id="{AF9D41FD-A3AE-D5A1-5E10-8B6B594BE27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292" t="-1" r="16291" b="43368"/>
          <a:stretch/>
        </p:blipFill>
        <p:spPr>
          <a:xfrm flipH="1">
            <a:off x="5682" y="8093075"/>
            <a:ext cx="20098418" cy="32162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F831449-5276-4E70-5FAF-B6DF08B98A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7342" y="1000073"/>
            <a:ext cx="2874391" cy="35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5078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0">
            <a:extLst>
              <a:ext uri="{FF2B5EF4-FFF2-40B4-BE49-F238E27FC236}">
                <a16:creationId xmlns:a16="http://schemas.microsoft.com/office/drawing/2014/main" id="{D59B6516-2379-4C36-83F5-71758003ACB4}"/>
              </a:ext>
            </a:extLst>
          </p:cNvPr>
          <p:cNvSpPr txBox="1"/>
          <p:nvPr/>
        </p:nvSpPr>
        <p:spPr>
          <a:xfrm>
            <a:off x="801062" y="614511"/>
            <a:ext cx="16381137" cy="874026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pPr marL="12701" marR="5081">
              <a:spcBef>
                <a:spcPts val="95"/>
              </a:spcBef>
            </a:pPr>
            <a:r>
              <a:rPr lang="ru-RU" sz="5601" b="1" spc="-150" dirty="0">
                <a:latin typeface="Proxima Nova" panose="02000506030000020004" pitchFamily="2" charset="0"/>
                <a:cs typeface="Arial"/>
              </a:rPr>
              <a:t>Сегменты в настройках</a:t>
            </a:r>
            <a:endParaRPr lang="en-US" sz="5601" b="1" spc="-150" dirty="0">
              <a:latin typeface="Proxima Nova" panose="02000506030000020004" pitchFamily="2" charset="0"/>
              <a:cs typeface="Arial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F4929CDB-3A98-E845-4294-85C45BBB5758}"/>
              </a:ext>
            </a:extLst>
          </p:cNvPr>
          <p:cNvCxnSpPr>
            <a:cxnSpLocks/>
          </p:cNvCxnSpPr>
          <p:nvPr/>
        </p:nvCxnSpPr>
        <p:spPr>
          <a:xfrm>
            <a:off x="801062" y="1795118"/>
            <a:ext cx="1720259" cy="0"/>
          </a:xfrm>
          <a:prstGeom prst="line">
            <a:avLst/>
          </a:prstGeom>
          <a:ln w="88900">
            <a:solidFill>
              <a:srgbClr val="05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1E517E7-2795-FEB4-D3DC-279B1A710E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35023" y="662838"/>
            <a:ext cx="786337" cy="877506"/>
          </a:xfrm>
          <a:prstGeom prst="rect">
            <a:avLst/>
          </a:prstGeom>
        </p:spPr>
      </p:pic>
      <p:pic>
        <p:nvPicPr>
          <p:cNvPr id="3" name="Сегменты в настройках РК_короткий" descr="Сегменты в настройках РК_короткий">
            <a:hlinkClick r:id="" action="ppaction://media"/>
            <a:extLst>
              <a:ext uri="{FF2B5EF4-FFF2-40B4-BE49-F238E27FC236}">
                <a16:creationId xmlns:a16="http://schemas.microsoft.com/office/drawing/2014/main" id="{76CD2986-9700-9F45-52A9-5B2D2B9C0BE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74241" y="2437071"/>
            <a:ext cx="18170984" cy="8873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519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21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327DCB9-A8F0-817E-A906-FD0D9328C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9713" y="0"/>
            <a:ext cx="11310938" cy="11310938"/>
          </a:xfrm>
          <a:prstGeom prst="rect">
            <a:avLst/>
          </a:prstGeom>
        </p:spPr>
      </p:pic>
      <p:sp>
        <p:nvSpPr>
          <p:cNvPr id="22" name="Google Shape;216;p19">
            <a:extLst>
              <a:ext uri="{FF2B5EF4-FFF2-40B4-BE49-F238E27FC236}">
                <a16:creationId xmlns:a16="http://schemas.microsoft.com/office/drawing/2014/main" id="{87C229DB-BD79-1840-87BE-044EC99640EE}"/>
              </a:ext>
            </a:extLst>
          </p:cNvPr>
          <p:cNvSpPr/>
          <p:nvPr/>
        </p:nvSpPr>
        <p:spPr>
          <a:xfrm>
            <a:off x="901875" y="3483597"/>
            <a:ext cx="8077838" cy="4038919"/>
          </a:xfrm>
          <a:prstGeom prst="roundRect">
            <a:avLst>
              <a:gd name="adj" fmla="val 4815"/>
            </a:avLst>
          </a:prstGeom>
          <a:solidFill>
            <a:schemeClr val="lt1"/>
          </a:solidFill>
          <a:ln>
            <a:noFill/>
          </a:ln>
          <a:effectLst>
            <a:outerShdw blurRad="889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68568" tIns="34275" rIns="68568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61;p14">
            <a:extLst>
              <a:ext uri="{FF2B5EF4-FFF2-40B4-BE49-F238E27FC236}">
                <a16:creationId xmlns:a16="http://schemas.microsoft.com/office/drawing/2014/main" id="{96A42D03-37AC-2648-AF43-AB3C07FF94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09558" y="4267468"/>
            <a:ext cx="7572186" cy="2471175"/>
          </a:xfrm>
          <a:prstGeom prst="rect">
            <a:avLst/>
          </a:prstGeom>
        </p:spPr>
        <p:txBody>
          <a:bodyPr spcFirstLastPara="1" vert="horz" wrap="square" lIns="201012" tIns="201012" rIns="201012" bIns="201012" rtlCol="0" anchor="t" anchorCtr="0">
            <a:noAutofit/>
          </a:bodyPr>
          <a:lstStyle/>
          <a:p>
            <a:pPr marL="251321" indent="0" algn="ctr">
              <a:lnSpc>
                <a:spcPct val="100000"/>
              </a:lnSpc>
              <a:buNone/>
              <a:defRPr/>
            </a:pPr>
            <a:r>
              <a:rPr lang="ru-RU" sz="4000" b="1" dirty="0">
                <a:solidFill>
                  <a:srgbClr val="0C3BAE"/>
                </a:solidFill>
                <a:latin typeface="Proxima Nova" panose="02000506030000020004" pitchFamily="2" charset="0"/>
              </a:rPr>
              <a:t>Как посмотреть охват перед запуском РК на конкретную аудиторию?</a:t>
            </a:r>
            <a:endParaRPr lang="en-US" sz="4000" b="1" dirty="0">
              <a:solidFill>
                <a:srgbClr val="0C3BAE"/>
              </a:solidFill>
              <a:latin typeface="Proxima Nova" panose="02000506030000020004" pitchFamily="2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4ECDF48-4677-51F6-93F6-887C2DDB4CB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924212" y="7864474"/>
            <a:ext cx="7192588" cy="344487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1614621-3B50-503A-AB5B-9087D42D0F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7342" y="1000073"/>
            <a:ext cx="2874391" cy="35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2873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20">
            <a:extLst>
              <a:ext uri="{FF2B5EF4-FFF2-40B4-BE49-F238E27FC236}">
                <a16:creationId xmlns:a16="http://schemas.microsoft.com/office/drawing/2014/main" id="{B9EC4320-55BF-51C1-64FA-B04795660C01}"/>
              </a:ext>
            </a:extLst>
          </p:cNvPr>
          <p:cNvSpPr txBox="1"/>
          <p:nvPr/>
        </p:nvSpPr>
        <p:spPr>
          <a:xfrm>
            <a:off x="801062" y="614511"/>
            <a:ext cx="16381137" cy="874026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pPr marL="12701" marR="5081">
              <a:spcBef>
                <a:spcPts val="95"/>
              </a:spcBef>
            </a:pPr>
            <a:r>
              <a:rPr lang="ru-RU" sz="5601" b="1" spc="-150" dirty="0">
                <a:latin typeface="Proxima Nova" panose="02000506030000020004" pitchFamily="2" charset="0"/>
                <a:cs typeface="Arial"/>
              </a:rPr>
              <a:t>Доступный инвентарь</a:t>
            </a:r>
            <a:endParaRPr lang="en-US" sz="5601" b="1" spc="-150" dirty="0">
              <a:latin typeface="Proxima Nova" panose="02000506030000020004" pitchFamily="2" charset="0"/>
              <a:cs typeface="Arial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919A652F-7CB2-84DA-A82B-5CCB5351C32F}"/>
              </a:ext>
            </a:extLst>
          </p:cNvPr>
          <p:cNvCxnSpPr>
            <a:cxnSpLocks/>
          </p:cNvCxnSpPr>
          <p:nvPr/>
        </p:nvCxnSpPr>
        <p:spPr>
          <a:xfrm>
            <a:off x="801062" y="1795118"/>
            <a:ext cx="1720259" cy="0"/>
          </a:xfrm>
          <a:prstGeom prst="line">
            <a:avLst/>
          </a:prstGeom>
          <a:ln w="88900">
            <a:solidFill>
              <a:srgbClr val="05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Доступный трафик_v1" descr="Доступный трафик_v1">
            <a:hlinkClick r:id="" action="ppaction://media"/>
            <a:extLst>
              <a:ext uri="{FF2B5EF4-FFF2-40B4-BE49-F238E27FC236}">
                <a16:creationId xmlns:a16="http://schemas.microsoft.com/office/drawing/2014/main" id="{F08BE7F4-A411-2BFA-F109-54C01D6B126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1062" y="2455837"/>
            <a:ext cx="18132555" cy="88551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71348DD-06E3-69F3-4D94-4BF9851D97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335023" y="662838"/>
            <a:ext cx="786337" cy="87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568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32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16;p19">
            <a:extLst>
              <a:ext uri="{FF2B5EF4-FFF2-40B4-BE49-F238E27FC236}">
                <a16:creationId xmlns:a16="http://schemas.microsoft.com/office/drawing/2014/main" id="{87C229DB-BD79-1840-87BE-044EC99640EE}"/>
              </a:ext>
            </a:extLst>
          </p:cNvPr>
          <p:cNvSpPr/>
          <p:nvPr/>
        </p:nvSpPr>
        <p:spPr>
          <a:xfrm>
            <a:off x="923140" y="3001099"/>
            <a:ext cx="8534400" cy="4038919"/>
          </a:xfrm>
          <a:prstGeom prst="roundRect">
            <a:avLst>
              <a:gd name="adj" fmla="val 4815"/>
            </a:avLst>
          </a:prstGeom>
          <a:solidFill>
            <a:schemeClr val="lt1"/>
          </a:solidFill>
          <a:ln>
            <a:noFill/>
          </a:ln>
          <a:effectLst>
            <a:outerShdw blurRad="889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68568" tIns="34275" rIns="68568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61;p14">
            <a:extLst>
              <a:ext uri="{FF2B5EF4-FFF2-40B4-BE49-F238E27FC236}">
                <a16:creationId xmlns:a16="http://schemas.microsoft.com/office/drawing/2014/main" id="{96A42D03-37AC-2648-AF43-AB3C07FF946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152481" y="3452602"/>
            <a:ext cx="8075717" cy="3135912"/>
          </a:xfrm>
          <a:prstGeom prst="rect">
            <a:avLst/>
          </a:prstGeom>
        </p:spPr>
        <p:txBody>
          <a:bodyPr spcFirstLastPara="1" vert="horz" wrap="square" lIns="201012" tIns="201012" rIns="201012" bIns="201012" rtlCol="0" anchor="t" anchorCtr="0">
            <a:noAutofit/>
          </a:bodyPr>
          <a:lstStyle/>
          <a:p>
            <a:pPr marL="251321" indent="0" algn="ctr">
              <a:lnSpc>
                <a:spcPct val="100000"/>
              </a:lnSpc>
              <a:buNone/>
              <a:defRPr/>
            </a:pPr>
            <a:r>
              <a:rPr lang="ru-RU" sz="4000" b="1" dirty="0">
                <a:solidFill>
                  <a:srgbClr val="0C3BAE"/>
                </a:solidFill>
                <a:latin typeface="Proxima Nova" panose="02000506030000020004" pitchFamily="2" charset="0"/>
              </a:rPr>
              <a:t>Как с помощью отчетов </a:t>
            </a:r>
            <a:br>
              <a:rPr lang="ru-RU" sz="4000" b="1" dirty="0">
                <a:solidFill>
                  <a:srgbClr val="0C3BAE"/>
                </a:solidFill>
                <a:latin typeface="Proxima Nova" panose="02000506030000020004" pitchFamily="2" charset="0"/>
              </a:rPr>
            </a:br>
            <a:r>
              <a:rPr lang="ru-RU" sz="4000" b="1" dirty="0">
                <a:solidFill>
                  <a:srgbClr val="0C3BAE"/>
                </a:solidFill>
                <a:latin typeface="Proxima Nova" panose="02000506030000020004" pitchFamily="2" charset="0"/>
              </a:rPr>
              <a:t>и статистики найти еще больше целевых пользователей?</a:t>
            </a:r>
            <a:endParaRPr lang="en-US" sz="4000" b="1" dirty="0">
              <a:solidFill>
                <a:srgbClr val="0C3BAE"/>
              </a:solidFill>
              <a:latin typeface="Proxima Nova" panose="02000506030000020004" pitchFamily="2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9531142-6986-0C97-26E3-EED3CA4F35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6291"/>
          <a:stretch/>
        </p:blipFill>
        <p:spPr>
          <a:xfrm>
            <a:off x="711" y="7254875"/>
            <a:ext cx="20101278" cy="4337244"/>
          </a:xfrm>
          <a:prstGeom prst="rect">
            <a:avLst/>
          </a:prstGeom>
        </p:spPr>
      </p:pic>
      <p:pic>
        <p:nvPicPr>
          <p:cNvPr id="10" name="Picture 2" descr="https://lh4.googleusercontent.com/L6axvn_T6uS75lMRe8Ex1MU8JlcpVERMy4RziyCWE1u0hVqPHtGyco0xhShur_xnZUJHVnKhzzwPPvJm2t8-6bFpdo5sQmmGaKdwEN6bkCBmj8th71qpBNs3pnriuu7B_zYJFfx5mQisHnLZnw">
            <a:extLst>
              <a:ext uri="{FF2B5EF4-FFF2-40B4-BE49-F238E27FC236}">
                <a16:creationId xmlns:a16="http://schemas.microsoft.com/office/drawing/2014/main" id="{78BD76F0-98B5-E4A7-A93B-46FCD0EB7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1388" y="2786241"/>
            <a:ext cx="8515491" cy="792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D4C19DA-2CD5-88EA-26AC-B05A9AC465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47342" y="1000073"/>
            <a:ext cx="2874391" cy="35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4491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14974D-816E-918A-72D5-846EEFA8F0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749"/>
          <a:stretch/>
        </p:blipFill>
        <p:spPr>
          <a:xfrm>
            <a:off x="10955383" y="2613107"/>
            <a:ext cx="8816731" cy="25129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3" name="Овал 32">
            <a:extLst>
              <a:ext uri="{FF2B5EF4-FFF2-40B4-BE49-F238E27FC236}">
                <a16:creationId xmlns:a16="http://schemas.microsoft.com/office/drawing/2014/main" id="{7769B5A0-4B1B-FB21-9556-14870EF7BB52}"/>
              </a:ext>
            </a:extLst>
          </p:cNvPr>
          <p:cNvSpPr/>
          <p:nvPr/>
        </p:nvSpPr>
        <p:spPr>
          <a:xfrm>
            <a:off x="4669692" y="6247564"/>
            <a:ext cx="4823893" cy="477107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2" name="Рисунок 41">
            <a:extLst>
              <a:ext uri="{FF2B5EF4-FFF2-40B4-BE49-F238E27FC236}">
                <a16:creationId xmlns:a16="http://schemas.microsoft.com/office/drawing/2014/main" id="{3925E669-7276-9B66-40C4-7DB9798CD2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3457" y="7115867"/>
            <a:ext cx="2853358" cy="2701451"/>
          </a:xfrm>
          <a:prstGeom prst="rect">
            <a:avLst/>
          </a:prstGeom>
        </p:spPr>
      </p:pic>
      <p:sp>
        <p:nvSpPr>
          <p:cNvPr id="32" name="Овал 31">
            <a:extLst>
              <a:ext uri="{FF2B5EF4-FFF2-40B4-BE49-F238E27FC236}">
                <a16:creationId xmlns:a16="http://schemas.microsoft.com/office/drawing/2014/main" id="{CAAABBF0-6A5F-796F-C067-99C497EB41A7}"/>
              </a:ext>
            </a:extLst>
          </p:cNvPr>
          <p:cNvSpPr/>
          <p:nvPr/>
        </p:nvSpPr>
        <p:spPr>
          <a:xfrm>
            <a:off x="665203" y="4528033"/>
            <a:ext cx="4823893" cy="477107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A5DDA998-264A-E602-C721-62F2E7814E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287" y="4820247"/>
            <a:ext cx="4512183" cy="3008122"/>
          </a:xfrm>
          <a:prstGeom prst="rect">
            <a:avLst/>
          </a:prstGeom>
        </p:spPr>
      </p:pic>
      <p:sp>
        <p:nvSpPr>
          <p:cNvPr id="34" name="Овал 33">
            <a:extLst>
              <a:ext uri="{FF2B5EF4-FFF2-40B4-BE49-F238E27FC236}">
                <a16:creationId xmlns:a16="http://schemas.microsoft.com/office/drawing/2014/main" id="{191AD4E8-C9EF-42D3-97AC-8744212EDF32}"/>
              </a:ext>
            </a:extLst>
          </p:cNvPr>
          <p:cNvSpPr/>
          <p:nvPr/>
        </p:nvSpPr>
        <p:spPr>
          <a:xfrm>
            <a:off x="8529781" y="4603941"/>
            <a:ext cx="4823893" cy="477107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C67EA29-782A-ABFD-70AD-12B062A43F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53786" y="5300744"/>
            <a:ext cx="4569432" cy="2855895"/>
          </a:xfrm>
          <a:prstGeom prst="rect">
            <a:avLst/>
          </a:prstGeom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id="{B33D8355-008E-5AF1-C1A4-68BB00B1F108}"/>
              </a:ext>
            </a:extLst>
          </p:cNvPr>
          <p:cNvSpPr/>
          <p:nvPr/>
        </p:nvSpPr>
        <p:spPr>
          <a:xfrm>
            <a:off x="4380970" y="1977398"/>
            <a:ext cx="5401339" cy="534220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1443136-15C0-DBD6-24E6-EFCDFA174E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0969" y="2488357"/>
            <a:ext cx="5401340" cy="3375838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55010575-BF1F-A067-FAB4-6A80F12520AD}"/>
              </a:ext>
            </a:extLst>
          </p:cNvPr>
          <p:cNvSpPr txBox="1"/>
          <p:nvPr/>
        </p:nvSpPr>
        <p:spPr>
          <a:xfrm>
            <a:off x="5300027" y="5511356"/>
            <a:ext cx="36356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Любители кофе</a:t>
            </a:r>
            <a:endParaRPr lang="en-US" sz="3200" b="1" dirty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2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3ED86B0-C3E3-D32D-0EA1-CF8309B20620}"/>
              </a:ext>
            </a:extLst>
          </p:cNvPr>
          <p:cNvSpPr txBox="1"/>
          <p:nvPr/>
        </p:nvSpPr>
        <p:spPr>
          <a:xfrm>
            <a:off x="5300027" y="9876050"/>
            <a:ext cx="3635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Интерьер и декор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8E4D45A-4F45-4AD4-C1E2-87DA802CAB1C}"/>
              </a:ext>
            </a:extLst>
          </p:cNvPr>
          <p:cNvSpPr txBox="1"/>
          <p:nvPr/>
        </p:nvSpPr>
        <p:spPr>
          <a:xfrm>
            <a:off x="9165866" y="7784852"/>
            <a:ext cx="3635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C</a:t>
            </a:r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порт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2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1D208A4-C7BB-01EE-D113-CC750ADBEF2C}"/>
              </a:ext>
            </a:extLst>
          </p:cNvPr>
          <p:cNvSpPr txBox="1"/>
          <p:nvPr/>
        </p:nvSpPr>
        <p:spPr>
          <a:xfrm>
            <a:off x="1152689" y="7659476"/>
            <a:ext cx="36356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roxima Nova" panose="02000506030000020004" pitchFamily="2" charset="0"/>
              </a:rPr>
              <a:t>Строительство</a:t>
            </a:r>
            <a:endParaRPr lang="en-US" sz="2800" b="1" dirty="0">
              <a:solidFill>
                <a:schemeClr val="tx1">
                  <a:lumMod val="65000"/>
                  <a:lumOff val="35000"/>
                </a:schemeClr>
              </a:solidFill>
              <a:latin typeface="Proxima Nova" panose="02000506030000020004" pitchFamily="2" charset="0"/>
            </a:endParaRPr>
          </a:p>
        </p:txBody>
      </p:sp>
      <p:sp>
        <p:nvSpPr>
          <p:cNvPr id="17" name="object 20">
            <a:extLst>
              <a:ext uri="{FF2B5EF4-FFF2-40B4-BE49-F238E27FC236}">
                <a16:creationId xmlns:a16="http://schemas.microsoft.com/office/drawing/2014/main" id="{F9F8D0FE-9166-DD32-0B07-AB570EA5AB1C}"/>
              </a:ext>
            </a:extLst>
          </p:cNvPr>
          <p:cNvSpPr txBox="1"/>
          <p:nvPr/>
        </p:nvSpPr>
        <p:spPr>
          <a:xfrm>
            <a:off x="801062" y="614511"/>
            <a:ext cx="16381137" cy="874026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pPr marL="12701" marR="5081">
              <a:spcBef>
                <a:spcPts val="95"/>
              </a:spcBef>
            </a:pPr>
            <a:r>
              <a:rPr lang="ru-RU" sz="5601" b="1" spc="-150" dirty="0">
                <a:latin typeface="Proxima Nova" panose="02000506030000020004" pitchFamily="2" charset="0"/>
                <a:cs typeface="Arial"/>
              </a:rPr>
              <a:t>Как найти целевых пользователей</a:t>
            </a:r>
            <a:endParaRPr lang="en-US" sz="5601" b="1" spc="-150" dirty="0">
              <a:latin typeface="Proxima Nova" panose="02000506030000020004" pitchFamily="2" charset="0"/>
              <a:cs typeface="Arial"/>
            </a:endParaRP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EF1B0061-20C1-4DD5-6A7B-A91D74FD5C0C}"/>
              </a:ext>
            </a:extLst>
          </p:cNvPr>
          <p:cNvCxnSpPr>
            <a:cxnSpLocks/>
          </p:cNvCxnSpPr>
          <p:nvPr/>
        </p:nvCxnSpPr>
        <p:spPr>
          <a:xfrm>
            <a:off x="801062" y="1795118"/>
            <a:ext cx="1720259" cy="0"/>
          </a:xfrm>
          <a:prstGeom prst="line">
            <a:avLst/>
          </a:prstGeom>
          <a:ln w="88900">
            <a:solidFill>
              <a:srgbClr val="05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36A0D625-1734-F0C5-E7EF-812C5606AF1F}"/>
              </a:ext>
            </a:extLst>
          </p:cNvPr>
          <p:cNvSpPr/>
          <p:nvPr/>
        </p:nvSpPr>
        <p:spPr>
          <a:xfrm>
            <a:off x="12567684" y="3417280"/>
            <a:ext cx="4316819" cy="361507"/>
          </a:xfrm>
          <a:prstGeom prst="roundRect">
            <a:avLst/>
          </a:prstGeom>
          <a:noFill/>
          <a:ln w="57150">
            <a:solidFill>
              <a:srgbClr val="05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>
            <a:extLst>
              <a:ext uri="{FF2B5EF4-FFF2-40B4-BE49-F238E27FC236}">
                <a16:creationId xmlns:a16="http://schemas.microsoft.com/office/drawing/2014/main" id="{8D40B993-2528-44C1-4EA1-2872F42740AD}"/>
              </a:ext>
            </a:extLst>
          </p:cNvPr>
          <p:cNvSpPr/>
          <p:nvPr/>
        </p:nvSpPr>
        <p:spPr>
          <a:xfrm>
            <a:off x="12567684" y="4444310"/>
            <a:ext cx="4316819" cy="361507"/>
          </a:xfrm>
          <a:prstGeom prst="roundRect">
            <a:avLst/>
          </a:prstGeom>
          <a:noFill/>
          <a:ln w="57150">
            <a:solidFill>
              <a:srgbClr val="05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F6D1BA1-8C5B-E54A-5E46-95C4C25E667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35023" y="662838"/>
            <a:ext cx="786337" cy="877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421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92CCB7D3-903A-FA6F-D188-EF9AF2DFE4E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925" b="13197"/>
          <a:stretch/>
        </p:blipFill>
        <p:spPr>
          <a:xfrm flipH="1">
            <a:off x="12436363" y="7818659"/>
            <a:ext cx="7669325" cy="349193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E7A67F5-5AE8-610F-8DE9-2018B14F99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35023" y="662838"/>
            <a:ext cx="786337" cy="87750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958DB4-1073-DEB1-D639-6EE6632CC2F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-1" r="16291" b="20369"/>
          <a:stretch/>
        </p:blipFill>
        <p:spPr>
          <a:xfrm>
            <a:off x="0" y="7469565"/>
            <a:ext cx="20105688" cy="3880174"/>
          </a:xfrm>
          <a:prstGeom prst="rect">
            <a:avLst/>
          </a:prstGeom>
        </p:spPr>
      </p:pic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CEA32DED-26C6-E0D1-6AD5-86DD9C4DC6A0}"/>
              </a:ext>
            </a:extLst>
          </p:cNvPr>
          <p:cNvSpPr/>
          <p:nvPr/>
        </p:nvSpPr>
        <p:spPr>
          <a:xfrm>
            <a:off x="2203450" y="3444874"/>
            <a:ext cx="7162799" cy="6762381"/>
          </a:xfrm>
          <a:prstGeom prst="roundRect">
            <a:avLst>
              <a:gd name="adj" fmla="val 4815"/>
            </a:avLst>
          </a:prstGeom>
          <a:solidFill>
            <a:schemeClr val="bg1"/>
          </a:solidFill>
          <a:ln>
            <a:noFill/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Picture 3">
            <a:extLst>
              <a:ext uri="{FF2B5EF4-FFF2-40B4-BE49-F238E27FC236}">
                <a16:creationId xmlns:a16="http://schemas.microsoft.com/office/drawing/2014/main" id="{D928DE6C-54AE-B5D3-600F-4B94B3E4D1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6014" y="4345283"/>
            <a:ext cx="575210" cy="575210"/>
          </a:xfrm>
          <a:prstGeom prst="rect">
            <a:avLst/>
          </a:prstGeom>
        </p:spPr>
      </p:pic>
      <p:pic>
        <p:nvPicPr>
          <p:cNvPr id="9" name="Picture 23">
            <a:extLst>
              <a:ext uri="{FF2B5EF4-FFF2-40B4-BE49-F238E27FC236}">
                <a16:creationId xmlns:a16="http://schemas.microsoft.com/office/drawing/2014/main" id="{494A4A61-A082-5900-8E0A-6328729A15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6014" y="5763264"/>
            <a:ext cx="575210" cy="575210"/>
          </a:xfrm>
          <a:prstGeom prst="rect">
            <a:avLst/>
          </a:prstGeom>
        </p:spPr>
      </p:pic>
      <p:pic>
        <p:nvPicPr>
          <p:cNvPr id="10" name="Picture 34">
            <a:extLst>
              <a:ext uri="{FF2B5EF4-FFF2-40B4-BE49-F238E27FC236}">
                <a16:creationId xmlns:a16="http://schemas.microsoft.com/office/drawing/2014/main" id="{6432CDC3-E3FB-574B-F4B4-49FDFCF20B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6014" y="7521485"/>
            <a:ext cx="575210" cy="575210"/>
          </a:xfrm>
          <a:prstGeom prst="rect">
            <a:avLst/>
          </a:prstGeom>
        </p:spPr>
      </p:pic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11B7F8AD-A60B-52ED-9C5B-4B0D444F721B}"/>
              </a:ext>
            </a:extLst>
          </p:cNvPr>
          <p:cNvSpPr/>
          <p:nvPr/>
        </p:nvSpPr>
        <p:spPr>
          <a:xfrm>
            <a:off x="10019400" y="3444874"/>
            <a:ext cx="7350274" cy="6762381"/>
          </a:xfrm>
          <a:prstGeom prst="roundRect">
            <a:avLst>
              <a:gd name="adj" fmla="val 4815"/>
            </a:avLst>
          </a:prstGeom>
          <a:solidFill>
            <a:schemeClr val="bg1"/>
          </a:solidFill>
          <a:ln>
            <a:noFill/>
          </a:ln>
          <a:effectLst>
            <a:outerShdw blurRad="88900" dist="508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6AAB567-60C8-393C-69FA-6A9C3E493A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3710" y="5730874"/>
            <a:ext cx="1219248" cy="484650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63D6801-89E2-FCF7-95C0-4C52992DEC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633974" y="5008345"/>
            <a:ext cx="2094217" cy="5635908"/>
          </a:xfrm>
          <a:prstGeom prst="rect">
            <a:avLst/>
          </a:prstGeom>
        </p:spPr>
      </p:pic>
      <p:sp>
        <p:nvSpPr>
          <p:cNvPr id="16" name="Google Shape;160;p17">
            <a:extLst>
              <a:ext uri="{FF2B5EF4-FFF2-40B4-BE49-F238E27FC236}">
                <a16:creationId xmlns:a16="http://schemas.microsoft.com/office/drawing/2014/main" id="{FDC32EF6-7F54-A814-8DB8-A3995964AD6C}"/>
              </a:ext>
            </a:extLst>
          </p:cNvPr>
          <p:cNvSpPr txBox="1"/>
          <p:nvPr/>
        </p:nvSpPr>
        <p:spPr>
          <a:xfrm>
            <a:off x="3433747" y="4368129"/>
            <a:ext cx="5557883" cy="575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7975" tIns="53973" rIns="107975" bIns="53973" anchor="t" anchorCtr="0">
            <a:noAutofit/>
          </a:bodyPr>
          <a:lstStyle/>
          <a:p>
            <a:r>
              <a:rPr lang="ru-RU" sz="24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Дорогая стоимость сегмента</a:t>
            </a:r>
            <a:endParaRPr sz="2400" dirty="0"/>
          </a:p>
        </p:txBody>
      </p:sp>
      <p:pic>
        <p:nvPicPr>
          <p:cNvPr id="17" name="Рисунок 7">
            <a:extLst>
              <a:ext uri="{FF2B5EF4-FFF2-40B4-BE49-F238E27FC236}">
                <a16:creationId xmlns:a16="http://schemas.microsoft.com/office/drawing/2014/main" id="{823BC9FC-C973-7EA9-8603-64EBFBFA69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122" y="4345283"/>
            <a:ext cx="547899" cy="547899"/>
          </a:xfrm>
          <a:prstGeom prst="rect">
            <a:avLst/>
          </a:prstGeom>
        </p:spPr>
      </p:pic>
      <p:sp>
        <p:nvSpPr>
          <p:cNvPr id="18" name="Google Shape;160;p17">
            <a:extLst>
              <a:ext uri="{FF2B5EF4-FFF2-40B4-BE49-F238E27FC236}">
                <a16:creationId xmlns:a16="http://schemas.microsoft.com/office/drawing/2014/main" id="{6AF9C22E-7D8C-0B3B-5B30-CE093371247F}"/>
              </a:ext>
            </a:extLst>
          </p:cNvPr>
          <p:cNvSpPr txBox="1"/>
          <p:nvPr/>
        </p:nvSpPr>
        <p:spPr>
          <a:xfrm>
            <a:off x="11196608" y="4139821"/>
            <a:ext cx="5557883" cy="575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7975" tIns="53973" rIns="107975" bIns="53973" anchor="t" anchorCtr="0">
            <a:noAutofit/>
          </a:bodyPr>
          <a:lstStyle/>
          <a:p>
            <a:r>
              <a:rPr lang="ru-RU" sz="2400" dirty="0">
                <a:solidFill>
                  <a:srgbClr val="595959"/>
                </a:solidFill>
                <a:latin typeface="Proxima Nova"/>
                <a:sym typeface="Proxima Nova"/>
              </a:rPr>
              <a:t>При попадании в вашу ЦА увеличение стоимости оправдано, если </a:t>
            </a:r>
            <a:r>
              <a:rPr lang="en-US" sz="2400" dirty="0">
                <a:solidFill>
                  <a:srgbClr val="595959"/>
                </a:solidFill>
                <a:latin typeface="Proxima Nova"/>
                <a:sym typeface="Proxima Nova"/>
              </a:rPr>
              <a:t>KPI </a:t>
            </a:r>
            <a:r>
              <a:rPr lang="ru-RU" sz="2400" dirty="0">
                <a:solidFill>
                  <a:srgbClr val="595959"/>
                </a:solidFill>
                <a:latin typeface="Proxima Nova"/>
                <a:sym typeface="Proxima Nova"/>
              </a:rPr>
              <a:t>превышает рост стоимости</a:t>
            </a:r>
            <a:endParaRPr sz="2400" dirty="0"/>
          </a:p>
        </p:txBody>
      </p:sp>
      <p:sp>
        <p:nvSpPr>
          <p:cNvPr id="19" name="Google Shape;160;p17">
            <a:extLst>
              <a:ext uri="{FF2B5EF4-FFF2-40B4-BE49-F238E27FC236}">
                <a16:creationId xmlns:a16="http://schemas.microsoft.com/office/drawing/2014/main" id="{C543332E-2373-C0E6-3AC9-820B8797B71E}"/>
              </a:ext>
            </a:extLst>
          </p:cNvPr>
          <p:cNvSpPr txBox="1"/>
          <p:nvPr/>
        </p:nvSpPr>
        <p:spPr>
          <a:xfrm>
            <a:off x="3392219" y="5841464"/>
            <a:ext cx="5557883" cy="575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7975" tIns="53973" rIns="107975" bIns="53973" anchor="t" anchorCtr="0">
            <a:noAutofit/>
          </a:bodyPr>
          <a:lstStyle/>
          <a:p>
            <a:r>
              <a:rPr lang="ru-RU" sz="24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Недостаточная емкость сегмента</a:t>
            </a:r>
            <a:endParaRPr sz="2400" dirty="0"/>
          </a:p>
        </p:txBody>
      </p:sp>
      <p:pic>
        <p:nvPicPr>
          <p:cNvPr id="20" name="Рисунок 7">
            <a:extLst>
              <a:ext uri="{FF2B5EF4-FFF2-40B4-BE49-F238E27FC236}">
                <a16:creationId xmlns:a16="http://schemas.microsoft.com/office/drawing/2014/main" id="{5F27F585-7A63-2026-009C-D464064558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122" y="5786264"/>
            <a:ext cx="547899" cy="547899"/>
          </a:xfrm>
          <a:prstGeom prst="rect">
            <a:avLst/>
          </a:prstGeom>
        </p:spPr>
      </p:pic>
      <p:sp>
        <p:nvSpPr>
          <p:cNvPr id="21" name="Google Shape;160;p17">
            <a:extLst>
              <a:ext uri="{FF2B5EF4-FFF2-40B4-BE49-F238E27FC236}">
                <a16:creationId xmlns:a16="http://schemas.microsoft.com/office/drawing/2014/main" id="{DFBB0EF8-37BB-0A31-C0BF-3583A7FF08E1}"/>
              </a:ext>
            </a:extLst>
          </p:cNvPr>
          <p:cNvSpPr txBox="1"/>
          <p:nvPr/>
        </p:nvSpPr>
        <p:spPr>
          <a:xfrm>
            <a:off x="11196608" y="5602067"/>
            <a:ext cx="5963819" cy="575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7975" tIns="53973" rIns="107975" bIns="53973" anchor="t" anchorCtr="0">
            <a:noAutofit/>
          </a:bodyPr>
          <a:lstStyle/>
          <a:p>
            <a:r>
              <a:rPr lang="ru-RU" sz="2400" dirty="0">
                <a:solidFill>
                  <a:srgbClr val="595959"/>
                </a:solidFill>
                <a:latin typeface="Proxima Nova"/>
                <a:sym typeface="Proxima Nova"/>
              </a:rPr>
              <a:t>Увеличение объема за счет </a:t>
            </a:r>
            <a:br>
              <a:rPr lang="ru-RU" sz="2400" dirty="0">
                <a:solidFill>
                  <a:srgbClr val="595959"/>
                </a:solidFill>
                <a:latin typeface="Proxima Nova"/>
                <a:sym typeface="Proxima Nova"/>
              </a:rPr>
            </a:br>
            <a:r>
              <a:rPr lang="ru-RU" sz="2400" dirty="0">
                <a:solidFill>
                  <a:srgbClr val="595959"/>
                </a:solidFill>
                <a:latin typeface="Proxima Nova"/>
                <a:sym typeface="Proxima Nova"/>
              </a:rPr>
              <a:t>пересечения с дополнительными сегментами (информацию можно взять</a:t>
            </a:r>
            <a:br>
              <a:rPr lang="ru-RU" sz="2400" dirty="0">
                <a:solidFill>
                  <a:srgbClr val="595959"/>
                </a:solidFill>
                <a:latin typeface="Proxima Nova"/>
                <a:sym typeface="Proxima Nova"/>
              </a:rPr>
            </a:br>
            <a:r>
              <a:rPr lang="ru-RU" sz="2400" dirty="0">
                <a:solidFill>
                  <a:srgbClr val="595959"/>
                </a:solidFill>
                <a:latin typeface="Proxima Nova"/>
                <a:sym typeface="Proxima Nova"/>
              </a:rPr>
              <a:t>из </a:t>
            </a:r>
            <a:r>
              <a:rPr lang="ru-RU" sz="2400" i="1" dirty="0">
                <a:solidFill>
                  <a:srgbClr val="595959"/>
                </a:solidFill>
                <a:latin typeface="Proxima Nova"/>
                <a:sym typeface="Proxima Nova"/>
              </a:rPr>
              <a:t>Расширенного отчета</a:t>
            </a:r>
            <a:r>
              <a:rPr lang="ru-RU" sz="2400" dirty="0">
                <a:solidFill>
                  <a:srgbClr val="595959"/>
                </a:solidFill>
                <a:latin typeface="Proxima Nova"/>
                <a:sym typeface="Proxima Nova"/>
              </a:rPr>
              <a:t>)</a:t>
            </a:r>
            <a:endParaRPr sz="2400" dirty="0"/>
          </a:p>
        </p:txBody>
      </p:sp>
      <p:sp>
        <p:nvSpPr>
          <p:cNvPr id="22" name="Google Shape;160;p17">
            <a:extLst>
              <a:ext uri="{FF2B5EF4-FFF2-40B4-BE49-F238E27FC236}">
                <a16:creationId xmlns:a16="http://schemas.microsoft.com/office/drawing/2014/main" id="{4A19DAD8-9D9C-C200-0A1A-61B2CC9A9C1B}"/>
              </a:ext>
            </a:extLst>
          </p:cNvPr>
          <p:cNvSpPr txBox="1"/>
          <p:nvPr/>
        </p:nvSpPr>
        <p:spPr>
          <a:xfrm>
            <a:off x="3392219" y="7508562"/>
            <a:ext cx="5974030" cy="575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7975" tIns="53973" rIns="107975" bIns="53973" anchor="t" anchorCtr="0">
            <a:noAutofit/>
          </a:bodyPr>
          <a:lstStyle/>
          <a:p>
            <a:r>
              <a:rPr lang="ru-RU" sz="24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Сложность оптимизации при использовании </a:t>
            </a:r>
            <a:r>
              <a:rPr lang="ru-RU" sz="2400" dirty="0" err="1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кастомных</a:t>
            </a:r>
            <a:r>
              <a:rPr lang="ru-RU" sz="2400" dirty="0">
                <a:solidFill>
                  <a:srgbClr val="595959"/>
                </a:solidFill>
                <a:latin typeface="Proxima Nova"/>
                <a:ea typeface="Proxima Nova"/>
                <a:cs typeface="Proxima Nova"/>
                <a:sym typeface="Proxima Nova"/>
              </a:rPr>
              <a:t> сегментов</a:t>
            </a:r>
            <a:endParaRPr lang="ru-RU" sz="2400" dirty="0"/>
          </a:p>
        </p:txBody>
      </p:sp>
      <p:pic>
        <p:nvPicPr>
          <p:cNvPr id="23" name="Рисунок 7">
            <a:extLst>
              <a:ext uri="{FF2B5EF4-FFF2-40B4-BE49-F238E27FC236}">
                <a16:creationId xmlns:a16="http://schemas.microsoft.com/office/drawing/2014/main" id="{CE93A878-51DD-C448-514F-216C4B22CE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1122" y="7644515"/>
            <a:ext cx="547899" cy="547899"/>
          </a:xfrm>
          <a:prstGeom prst="rect">
            <a:avLst/>
          </a:prstGeom>
        </p:spPr>
      </p:pic>
      <p:sp>
        <p:nvSpPr>
          <p:cNvPr id="24" name="Google Shape;160;p17">
            <a:extLst>
              <a:ext uri="{FF2B5EF4-FFF2-40B4-BE49-F238E27FC236}">
                <a16:creationId xmlns:a16="http://schemas.microsoft.com/office/drawing/2014/main" id="{D5CE3712-AA2D-58B1-4906-07AD7C6B32C9}"/>
              </a:ext>
            </a:extLst>
          </p:cNvPr>
          <p:cNvSpPr txBox="1"/>
          <p:nvPr/>
        </p:nvSpPr>
        <p:spPr>
          <a:xfrm>
            <a:off x="11196608" y="7439053"/>
            <a:ext cx="5963819" cy="575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7975" tIns="53973" rIns="107975" bIns="53973" anchor="t" anchorCtr="0">
            <a:noAutofit/>
          </a:bodyPr>
          <a:lstStyle/>
          <a:p>
            <a:r>
              <a:rPr lang="ru-RU" sz="2400" dirty="0">
                <a:solidFill>
                  <a:srgbClr val="595959"/>
                </a:solidFill>
                <a:latin typeface="Proxima Nova"/>
                <a:sym typeface="Proxima Nova"/>
              </a:rPr>
              <a:t>Пробуем исключить смежные аудитории*, оставляя только </a:t>
            </a:r>
            <a:br>
              <a:rPr lang="ru-RU" sz="2400" dirty="0">
                <a:solidFill>
                  <a:srgbClr val="595959"/>
                </a:solidFill>
                <a:latin typeface="Proxima Nova"/>
                <a:sym typeface="Proxima Nova"/>
              </a:rPr>
            </a:br>
            <a:r>
              <a:rPr lang="ru-RU" sz="2400" dirty="0">
                <a:solidFill>
                  <a:srgbClr val="595959"/>
                </a:solidFill>
                <a:latin typeface="Proxima Nova"/>
                <a:sym typeface="Proxima Nova"/>
              </a:rPr>
              <a:t>нужные вам сегменты</a:t>
            </a:r>
            <a:endParaRPr sz="2400" dirty="0"/>
          </a:p>
        </p:txBody>
      </p:sp>
      <p:sp>
        <p:nvSpPr>
          <p:cNvPr id="25" name="object 20">
            <a:extLst>
              <a:ext uri="{FF2B5EF4-FFF2-40B4-BE49-F238E27FC236}">
                <a16:creationId xmlns:a16="http://schemas.microsoft.com/office/drawing/2014/main" id="{C4F44A1B-211E-5CFC-C504-207E8837F29A}"/>
              </a:ext>
            </a:extLst>
          </p:cNvPr>
          <p:cNvSpPr txBox="1"/>
          <p:nvPr/>
        </p:nvSpPr>
        <p:spPr>
          <a:xfrm>
            <a:off x="801062" y="614511"/>
            <a:ext cx="16381137" cy="1748813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pPr marL="12701" marR="5081">
              <a:spcBef>
                <a:spcPts val="95"/>
              </a:spcBef>
            </a:pPr>
            <a:r>
              <a:rPr lang="ru-RU" sz="5601" b="1" spc="-150" dirty="0">
                <a:latin typeface="Proxima Nova" panose="02000506030000020004" pitchFamily="2" charset="0"/>
                <a:cs typeface="Arial"/>
              </a:rPr>
              <a:t>Ключи к решению популярных проблем</a:t>
            </a:r>
          </a:p>
          <a:p>
            <a:pPr marL="12701" marR="5081">
              <a:spcBef>
                <a:spcPts val="95"/>
              </a:spcBef>
            </a:pPr>
            <a:endParaRPr lang="en-US" sz="5601" b="1" spc="-150" dirty="0">
              <a:latin typeface="Proxima Nova" panose="02000506030000020004" pitchFamily="2" charset="0"/>
              <a:cs typeface="Arial"/>
            </a:endParaRP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6BD18E00-A992-EB16-8D04-DC87DCC69DD6}"/>
              </a:ext>
            </a:extLst>
          </p:cNvPr>
          <p:cNvCxnSpPr>
            <a:cxnSpLocks/>
          </p:cNvCxnSpPr>
          <p:nvPr/>
        </p:nvCxnSpPr>
        <p:spPr>
          <a:xfrm>
            <a:off x="801062" y="1795118"/>
            <a:ext cx="1720259" cy="0"/>
          </a:xfrm>
          <a:prstGeom prst="line">
            <a:avLst/>
          </a:prstGeom>
          <a:ln w="88900">
            <a:solidFill>
              <a:srgbClr val="05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C028AC5-7166-2E2A-528D-AC9D9E01ABBB}"/>
              </a:ext>
            </a:extLst>
          </p:cNvPr>
          <p:cNvSpPr/>
          <p:nvPr/>
        </p:nvSpPr>
        <p:spPr>
          <a:xfrm>
            <a:off x="9902966" y="10819203"/>
            <a:ext cx="1005435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chemeClr val="bg2"/>
                </a:solidFill>
                <a:latin typeface="Proxima Nova"/>
                <a:sym typeface="Proxima Nova"/>
              </a:rPr>
              <a:t>Смежные аудитории — аудитории-конкуренты по различным признакам</a:t>
            </a:r>
            <a:r>
              <a:rPr lang="en-US" sz="1600" dirty="0">
                <a:solidFill>
                  <a:schemeClr val="bg2"/>
                </a:solidFill>
                <a:latin typeface="Proxima Nova"/>
                <a:sym typeface="Proxima Nova"/>
              </a:rPr>
              <a:t>: </a:t>
            </a:r>
            <a:r>
              <a:rPr lang="ru-RU" sz="1600" dirty="0">
                <a:solidFill>
                  <a:schemeClr val="bg2"/>
                </a:solidFill>
                <a:latin typeface="Proxima Nova"/>
                <a:sym typeface="Proxima Nova"/>
              </a:rPr>
              <a:t>бренду, хобби, предпочтениям</a:t>
            </a:r>
            <a:endParaRPr lang="ru-RU" sz="16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2037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0">
            <a:extLst>
              <a:ext uri="{FF2B5EF4-FFF2-40B4-BE49-F238E27FC236}">
                <a16:creationId xmlns:a16="http://schemas.microsoft.com/office/drawing/2014/main" id="{BBFE0D64-8027-204B-A6D5-CB41C0FACD01}"/>
              </a:ext>
            </a:extLst>
          </p:cNvPr>
          <p:cNvSpPr txBox="1"/>
          <p:nvPr/>
        </p:nvSpPr>
        <p:spPr>
          <a:xfrm>
            <a:off x="931238" y="807050"/>
            <a:ext cx="15735037" cy="935587"/>
          </a:xfrm>
          <a:prstGeom prst="rect">
            <a:avLst/>
          </a:prstGeom>
        </p:spPr>
        <p:txBody>
          <a:bodyPr vert="horz" wrap="square" lIns="0" tIns="12066" rIns="0" bIns="0" rtlCol="0">
            <a:spAutoFit/>
          </a:bodyPr>
          <a:lstStyle/>
          <a:p>
            <a:pPr marL="12701" marR="5081">
              <a:spcBef>
                <a:spcPts val="95"/>
              </a:spcBef>
            </a:pPr>
            <a:r>
              <a:rPr lang="ru-RU" sz="6001" b="1" spc="-150" dirty="0">
                <a:latin typeface="Proxima Nova" panose="02000506030000020004" pitchFamily="2" charset="0"/>
                <a:cs typeface="Arial"/>
              </a:rPr>
              <a:t>Смотрите вебинар на </a:t>
            </a:r>
            <a:r>
              <a:rPr lang="en-US" sz="6001" b="1" spc="-150" dirty="0">
                <a:latin typeface="Proxima Nova" panose="02000506030000020004" pitchFamily="2" charset="0"/>
                <a:cs typeface="Arial"/>
              </a:rPr>
              <a:t>ADPASS</a:t>
            </a:r>
          </a:p>
        </p:txBody>
      </p:sp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B8793764-0B36-6542-A05D-8CA910C9F750}"/>
              </a:ext>
            </a:extLst>
          </p:cNvPr>
          <p:cNvCxnSpPr/>
          <p:nvPr/>
        </p:nvCxnSpPr>
        <p:spPr>
          <a:xfrm>
            <a:off x="931238" y="1997580"/>
            <a:ext cx="1720636" cy="0"/>
          </a:xfrm>
          <a:prstGeom prst="line">
            <a:avLst/>
          </a:prstGeom>
          <a:ln w="88900">
            <a:solidFill>
              <a:srgbClr val="00A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oogle Shape;216;p19">
            <a:extLst>
              <a:ext uri="{FF2B5EF4-FFF2-40B4-BE49-F238E27FC236}">
                <a16:creationId xmlns:a16="http://schemas.microsoft.com/office/drawing/2014/main" id="{D7D7C8BE-7DD9-1A7A-92B4-E8691A705C5A}"/>
              </a:ext>
            </a:extLst>
          </p:cNvPr>
          <p:cNvSpPr/>
          <p:nvPr/>
        </p:nvSpPr>
        <p:spPr>
          <a:xfrm>
            <a:off x="931238" y="3441066"/>
            <a:ext cx="8077838" cy="5107510"/>
          </a:xfrm>
          <a:prstGeom prst="roundRect">
            <a:avLst>
              <a:gd name="adj" fmla="val 4815"/>
            </a:avLst>
          </a:prstGeom>
          <a:solidFill>
            <a:schemeClr val="lt1"/>
          </a:solidFill>
          <a:ln>
            <a:noFill/>
          </a:ln>
          <a:effectLst>
            <a:outerShdw blurRad="889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68568" tIns="34275" rIns="68568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61;p14">
            <a:extLst>
              <a:ext uri="{FF2B5EF4-FFF2-40B4-BE49-F238E27FC236}">
                <a16:creationId xmlns:a16="http://schemas.microsoft.com/office/drawing/2014/main" id="{924EE866-4983-3A78-8594-230FFB7FA451}"/>
              </a:ext>
            </a:extLst>
          </p:cNvPr>
          <p:cNvSpPr txBox="1">
            <a:spLocks/>
          </p:cNvSpPr>
          <p:nvPr/>
        </p:nvSpPr>
        <p:spPr>
          <a:xfrm>
            <a:off x="931238" y="5068827"/>
            <a:ext cx="7572186" cy="1676531"/>
          </a:xfrm>
          <a:prstGeom prst="rect">
            <a:avLst/>
          </a:prstGeom>
        </p:spPr>
        <p:txBody>
          <a:bodyPr spcFirstLastPara="1" vert="horz" wrap="square" lIns="201012" tIns="201012" rIns="201012" bIns="201012" rtlCol="0" anchor="t" anchorCtr="0">
            <a:noAutofit/>
          </a:bodyPr>
          <a:lstStyle>
            <a:lvl1pPr marL="376984" indent="-376984" algn="l" defTabSz="1507937" rtl="0" eaLnBrk="1" latinLnBrk="0" hangingPunct="1">
              <a:lnSpc>
                <a:spcPct val="90000"/>
              </a:lnSpc>
              <a:spcBef>
                <a:spcPts val="1649"/>
              </a:spcBef>
              <a:buFont typeface="Arial" panose="020B0604020202020204" pitchFamily="34" charset="0"/>
              <a:buChar char="•"/>
              <a:defRPr sz="461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130953" indent="-376984" algn="l" defTabSz="1507937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95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84921" indent="-376984" algn="l" defTabSz="1507937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32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638890" indent="-376984" algn="l" defTabSz="1507937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392858" indent="-376984" algn="l" defTabSz="1507937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146827" indent="-376984" algn="l" defTabSz="1507937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900795" indent="-376984" algn="l" defTabSz="1507937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54764" indent="-376984" algn="l" defTabSz="1507937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08732" indent="-376984" algn="l" defTabSz="1507937" rtl="0" eaLnBrk="1" latinLnBrk="0" hangingPunct="1">
              <a:lnSpc>
                <a:spcPct val="90000"/>
              </a:lnSpc>
              <a:spcBef>
                <a:spcPts val="825"/>
              </a:spcBef>
              <a:buFont typeface="Arial" panose="020B0604020202020204" pitchFamily="34" charset="0"/>
              <a:buChar char="•"/>
              <a:defRPr sz="296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1321" indent="0" algn="ctr">
              <a:lnSpc>
                <a:spcPct val="100000"/>
              </a:lnSpc>
              <a:buFont typeface="Arial" panose="020B0604020202020204" pitchFamily="34" charset="0"/>
              <a:buNone/>
              <a:defRPr/>
            </a:pPr>
            <a:r>
              <a:rPr lang="ru-RU" sz="4000" b="1" dirty="0">
                <a:solidFill>
                  <a:srgbClr val="0C3BAE"/>
                </a:solidFill>
                <a:latin typeface="Proxima Nova" panose="02000506030000020004" pitchFamily="2" charset="0"/>
                <a:hlinkClick r:id="rId3"/>
              </a:rPr>
              <a:t>Ссылка на канал</a:t>
            </a:r>
            <a:endParaRPr lang="en-US" sz="4000" b="1" dirty="0">
              <a:solidFill>
                <a:srgbClr val="0C3BAE"/>
              </a:solidFill>
              <a:latin typeface="Proxima Nova" panose="02000506030000020004" pitchFamily="2" charset="0"/>
            </a:endParaRPr>
          </a:p>
        </p:txBody>
      </p:sp>
      <p:sp>
        <p:nvSpPr>
          <p:cNvPr id="17" name="Google Shape;216;p19">
            <a:extLst>
              <a:ext uri="{FF2B5EF4-FFF2-40B4-BE49-F238E27FC236}">
                <a16:creationId xmlns:a16="http://schemas.microsoft.com/office/drawing/2014/main" id="{2278DE5C-4581-D416-E28A-8915E98E9743}"/>
              </a:ext>
            </a:extLst>
          </p:cNvPr>
          <p:cNvSpPr/>
          <p:nvPr/>
        </p:nvSpPr>
        <p:spPr>
          <a:xfrm>
            <a:off x="10052844" y="3441066"/>
            <a:ext cx="8077838" cy="5107510"/>
          </a:xfrm>
          <a:prstGeom prst="roundRect">
            <a:avLst>
              <a:gd name="adj" fmla="val 4815"/>
            </a:avLst>
          </a:prstGeom>
          <a:solidFill>
            <a:schemeClr val="lt1"/>
          </a:solidFill>
          <a:ln>
            <a:noFill/>
          </a:ln>
          <a:effectLst>
            <a:outerShdw blurRad="889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68568" tIns="34275" rIns="68568" bIns="34275" anchor="ctr" anchorCtr="0">
            <a:noAutofit/>
          </a:bodyPr>
          <a:lstStyle/>
          <a:p>
            <a:pPr algn="ctr">
              <a:buClr>
                <a:schemeClr val="lt1"/>
              </a:buClr>
              <a:buSzPts val="1800"/>
            </a:pPr>
            <a:endParaRPr sz="135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F357598-82EC-2B5E-82ED-F469F7B090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85770" y="3588828"/>
            <a:ext cx="4811986" cy="4811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19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13760</TotalTime>
  <Words>714</Words>
  <Application>Microsoft Office PowerPoint</Application>
  <PresentationFormat>Произвольный</PresentationFormat>
  <Paragraphs>209</Paragraphs>
  <Slides>26</Slides>
  <Notes>16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Proxima Nova</vt:lpstr>
      <vt:lpstr>Office Theme</vt:lpstr>
      <vt:lpstr>Популярные вопросы о работе с данными.  Разбираем вместе с DSP и DMP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George Levin</dc:creator>
  <cp:lastModifiedBy>Степан Аистов</cp:lastModifiedBy>
  <cp:revision>596</cp:revision>
  <dcterms:created xsi:type="dcterms:W3CDTF">2019-02-20T19:18:09Z</dcterms:created>
  <dcterms:modified xsi:type="dcterms:W3CDTF">2022-06-10T16:58:05Z</dcterms:modified>
</cp:coreProperties>
</file>